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Montserrat"/>
      <p:regular r:id="rId45"/>
      <p:bold r:id="rId46"/>
      <p:italic r:id="rId47"/>
      <p:boldItalic r:id="rId48"/>
    </p:embeddedFont>
    <p:embeddedFont>
      <p:font typeface="La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158">
          <p15:clr>
            <a:srgbClr val="747775"/>
          </p15:clr>
        </p15:guide>
        <p15:guide id="2" orient="horz" pos="1963">
          <p15:clr>
            <a:srgbClr val="747775"/>
          </p15:clr>
        </p15:guide>
        <p15:guide id="3" pos="3484">
          <p15:clr>
            <a:srgbClr val="747775"/>
          </p15:clr>
        </p15:guide>
        <p15:guide id="4" pos="5706">
          <p15:clr>
            <a:srgbClr val="747775"/>
          </p15:clr>
        </p15:guide>
        <p15:guide id="5" orient="horz" pos="57">
          <p15:clr>
            <a:srgbClr val="747775"/>
          </p15:clr>
        </p15:guide>
        <p15:guide id="6" pos="3903">
          <p15:clr>
            <a:srgbClr val="747775"/>
          </p15:clr>
        </p15:guide>
        <p15:guide id="7" orient="horz" pos="2324">
          <p15:clr>
            <a:srgbClr val="747775"/>
          </p15:clr>
        </p15:guide>
        <p15:guide id="8" orient="horz" pos="1247">
          <p15:clr>
            <a:srgbClr val="747775"/>
          </p15:clr>
        </p15:guide>
        <p15:guide id="9" orient="horz" pos="2122">
          <p15:clr>
            <a:srgbClr val="747775"/>
          </p15:clr>
        </p15:guide>
        <p15:guide id="10" pos="2880">
          <p15:clr>
            <a:srgbClr val="747775"/>
          </p15:clr>
        </p15:guide>
        <p15:guide id="11" orient="horz" pos="940">
          <p15:clr>
            <a:srgbClr val="747775"/>
          </p15:clr>
        </p15:guide>
      </p15:sldGuideLst>
    </p:ext>
    <p:ext uri="GoogleSlidesCustomDataVersion2">
      <go:slidesCustomData xmlns:go="http://customooxmlschemas.google.com/" r:id="rId53" roundtripDataSignature="AMtx7mgXbxOMxkLaov7VL9WxZKTawW3R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58"/>
        <p:guide pos="1963" orient="horz"/>
        <p:guide pos="3484"/>
        <p:guide pos="5706"/>
        <p:guide pos="57" orient="horz"/>
        <p:guide pos="3903"/>
        <p:guide pos="2324" orient="horz"/>
        <p:guide pos="1247" orient="horz"/>
        <p:guide pos="2122" orient="horz"/>
        <p:guide pos="2880"/>
        <p:guide pos="9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3" Type="http://customschemas.google.com/relationships/presentationmetadata" Target="metadata"/><Relationship Id="rId52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" name="Google Shape;13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b5321c3273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g3b5321c3273_0_8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b9e9e769d4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g3b9e9e769d4_1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b9e9e769d4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g3b9e9e769d4_1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b9e9e769d4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8" name="Google Shape;288;g3b9e9e769d4_1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b9e9e769d4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0" name="Google Shape;300;g3b9e9e769d4_1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b9e9e769d4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3" name="Google Shape;313;g3b9e9e769d4_1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b5321c3273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4" name="Google Shape;324;g3b5321c3273_0_8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b9e9e769d4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5" name="Google Shape;335;g3b9e9e769d4_1_2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b9e9e769d4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g3b9e9e769d4_1_2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b9e9e769d4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7" name="Google Shape;367;g3b9e9e769d4_1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b9e9e769d4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8" name="Google Shape;378;g3b9e9e769d4_1_2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b5321c3273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0" name="Google Shape;390;g3b5321c3273_0_9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b9e9e769d4_1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7" name="Google Shape;407;g3b9e9e769d4_1_3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b9e9e769d4_1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2" name="Google Shape;422;g3b9e9e769d4_1_3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b9e9e769d4_1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3" name="Google Shape;433;g3b9e9e769d4_1_3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b9e9e769d4_1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7" name="Google Shape;447;g3b9e9e769d4_1_3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ba12d0eeb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1" name="Google Shape;461;g3ba12d0eeb1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ba12d0eeb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4" name="Google Shape;484;g3ba12d0eeb1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ba12d0eeb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8" name="Google Shape;498;g3ba12d0eeb1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ba12d0eeb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8" name="Google Shape;518;g3ba12d0eeb1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b6a26b60b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0" name="Google Shape;530;g3b6a26b60b3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ba12d0eeb1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3" name="Google Shape;543;g3ba12d0eeb1_0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ba12d0eeb1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5" name="Google Shape;555;g3ba12d0eeb1_0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ba12d0eeb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9" name="Google Shape;569;g3ba12d0eeb1_0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ba12d0eeb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0" name="Google Shape;590;g3ba12d0eeb1_0_2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8" name="Google Shape;61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6" name="Google Shape;62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be20a573b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2" name="Google Shape;632;g3be20a573bd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be20a573b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7" name="Google Shape;647;g3be20a573bd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be20a573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9" name="Google Shape;669;g3be20a573b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b9e9e769d4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g3b9e9e769d4_1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b9e9e769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g3b9e9e769d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b9e9e769d4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g3b9e9e769d4_1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b9e9e769d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g3b9e9e769d4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b9e9e769d4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g3b9e9e769d4_1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b5321c3273_0_739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g3b5321c3273_0_739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g3b5321c3273_0_739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g3b5321c3273_0_739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g3b5321c3273_0_739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g3b5321c3273_0_739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g3b5321c3273_0_739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g3b5321c3273_0_739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g3b5321c3273_0_7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g3b5321c3273_0_83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g3b5321c3273_0_83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g3b5321c3273_0_83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g3b5321c3273_0_83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g3b5321c3273_0_83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g3b5321c3273_0_83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g3b5321c3273_0_83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g3b5321c3273_0_83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3b5321c3273_0_83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g3b5321c3273_0_83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g3b5321c3273_0_83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g3b5321c3273_0_83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g3b5321c3273_0_83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g3b5321c3273_0_83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g3b5321c3273_0_83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g3b5321c3273_0_8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g3b5321c3273_0_83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g3b5321c3273_0_8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g3b5321c3273_0_83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g3b5321c3273_0_835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g3b5321c3273_0_835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g3b5321c3273_0_8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b5321c3273_0_8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b5321c3273_0_860"/>
          <p:cNvSpPr txBox="1"/>
          <p:nvPr>
            <p:ph type="title"/>
          </p:nvPr>
        </p:nvSpPr>
        <p:spPr>
          <a:xfrm>
            <a:off x="1297440" y="393840"/>
            <a:ext cx="70386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g3b5321c3273_0_860"/>
          <p:cNvSpPr txBox="1"/>
          <p:nvPr>
            <p:ph idx="1" type="subTitle"/>
          </p:nvPr>
        </p:nvSpPr>
        <p:spPr>
          <a:xfrm>
            <a:off x="1297440" y="1567440"/>
            <a:ext cx="7038600" cy="29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g3b5321c3273_0_860"/>
          <p:cNvSpPr txBox="1"/>
          <p:nvPr>
            <p:ph idx="12" type="sldNum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ato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g3b5321c3273_0_77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g3b5321c3273_0_77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g3b5321c3273_0_77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g3b5321c3273_0_77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g3b5321c3273_0_77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g3b5321c3273_0_7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g3b5321c3273_0_799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28" name="Google Shape;28;g3b5321c3273_0_799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g3b5321c3273_0_799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g3b5321c3273_0_799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g3b5321c3273_0_799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g3b5321c3273_0_799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g3b5321c3273_0_799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g3b5321c3273_0_799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g3b5321c3273_0_799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g3b5321c3273_0_79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g3b5321c3273_0_799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g3b5321c3273_0_799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g3b5321c3273_0_799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g3b5321c3273_0_799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g3b5321c3273_0_799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g3b5321c3273_0_799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g3b5321c3273_0_799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g3b5321c3273_0_799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g3b5321c3273_0_799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g3b5321c3273_0_79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g3b5321c3273_0_7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g3b5321c3273_0_749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0" name="Google Shape;50;g3b5321c3273_0_74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g3b5321c3273_0_749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g3b5321c3273_0_74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g3b5321c3273_0_749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g3b5321c3273_0_74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g3b5321c3273_0_749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g3b5321c3273_0_749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g3b5321c3273_0_74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g3b5321c3273_0_74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g3b5321c3273_0_749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g3b5321c3273_0_74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g3b5321c3273_0_749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g3b5321c3273_0_74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g3b5321c3273_0_749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g3b5321c3273_0_74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g3b5321c3273_0_749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g3b5321c3273_0_749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g3b5321c3273_0_74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g3b5321c3273_0_74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g3b5321c3273_0_7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g3b5321c3273_0_77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72" name="Google Shape;72;g3b5321c3273_0_77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g3b5321c3273_0_77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" name="Google Shape;74;g3b5321c3273_0_77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g3b5321c3273_0_77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g3b5321c3273_0_77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7" name="Google Shape;77;g3b5321c3273_0_7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g3b5321c3273_0_78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80" name="Google Shape;80;g3b5321c3273_0_78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g3b5321c3273_0_78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g3b5321c3273_0_78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g3b5321c3273_0_7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g3b5321c3273_0_79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86" name="Google Shape;86;g3b5321c3273_0_79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g3b5321c3273_0_79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g3b5321c3273_0_79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" name="Google Shape;89;g3b5321c3273_0_79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g3b5321c3273_0_7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g3b5321c3273_0_82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3" name="Google Shape;93;g3b5321c3273_0_8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g3b5321c3273_0_8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g3b5321c3273_0_821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g3b5321c3273_0_821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g3b5321c3273_0_82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g3b5321c3273_0_8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g3b5321c3273_0_829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g3b5321c3273_0_829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g3b5321c3273_0_829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g3b5321c3273_0_829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g3b5321c3273_0_8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b5321c3273_0_7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g3b5321c3273_0_7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g3b5321c3273_0_7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7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8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5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Relationship Id="rId4" Type="http://schemas.openxmlformats.org/officeDocument/2006/relationships/image" Target="../media/image29.png"/><Relationship Id="rId5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png"/><Relationship Id="rId4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image" Target="../media/image5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0.png"/><Relationship Id="rId4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Relationship Id="rId4" Type="http://schemas.openxmlformats.org/officeDocument/2006/relationships/image" Target="../media/image59.png"/><Relationship Id="rId5" Type="http://schemas.openxmlformats.org/officeDocument/2006/relationships/image" Target="../media/image43.png"/><Relationship Id="rId6" Type="http://schemas.openxmlformats.org/officeDocument/2006/relationships/image" Target="../media/image51.png"/><Relationship Id="rId7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"/>
          <p:cNvSpPr txBox="1"/>
          <p:nvPr>
            <p:ph type="ctrTitle"/>
          </p:nvPr>
        </p:nvSpPr>
        <p:spPr>
          <a:xfrm>
            <a:off x="3338500" y="1607625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Analyse des causes d'attrition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TechNova Partners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None/>
            </a:pPr>
            <a:r>
              <a:t/>
            </a:r>
            <a:endParaRPr/>
          </a:p>
        </p:txBody>
      </p:sp>
      <p:sp>
        <p:nvSpPr>
          <p:cNvPr id="139" name="Google Shape;139;p1"/>
          <p:cNvSpPr txBox="1"/>
          <p:nvPr>
            <p:ph idx="1" type="subTitle"/>
          </p:nvPr>
        </p:nvSpPr>
        <p:spPr>
          <a:xfrm>
            <a:off x="5083950" y="3924925"/>
            <a:ext cx="3470700" cy="6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59090"/>
              <a:buFont typeface="Lato"/>
              <a:buNone/>
            </a:pPr>
            <a:r>
              <a:rPr b="0" i="0" lang="fr" sz="2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Rafael CEREZO MARTIN</a:t>
            </a:r>
            <a:endParaRPr b="0" i="0" sz="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64000"/>
              <a:buFont typeface="Lato"/>
              <a:buNone/>
            </a:pPr>
            <a:r>
              <a:rPr lang="fr" sz="1250"/>
              <a:t>Janvier</a:t>
            </a:r>
            <a:r>
              <a:rPr b="0" i="0" lang="fr" sz="125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202</a:t>
            </a:r>
            <a:r>
              <a:rPr lang="fr" sz="1250"/>
              <a:t>8</a:t>
            </a:r>
            <a:endParaRPr b="0" i="0" sz="125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2975" y="21285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b5321c3273_0_882"/>
          <p:cNvSpPr txBox="1"/>
          <p:nvPr>
            <p:ph type="title"/>
          </p:nvPr>
        </p:nvSpPr>
        <p:spPr>
          <a:xfrm>
            <a:off x="56648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Feature Engineering</a:t>
            </a:r>
            <a:endParaRPr b="1"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248" name="Google Shape;248;g3b5321c3273_0_882"/>
          <p:cNvSpPr txBox="1"/>
          <p:nvPr/>
        </p:nvSpPr>
        <p:spPr>
          <a:xfrm>
            <a:off x="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fr" sz="6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3b5321c3273_0_882"/>
          <p:cNvSpPr txBox="1"/>
          <p:nvPr>
            <p:ph type="title"/>
          </p:nvPr>
        </p:nvSpPr>
        <p:spPr>
          <a:xfrm>
            <a:off x="566500" y="356100"/>
            <a:ext cx="2859600" cy="4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</a:rPr>
              <a:t>ÉTAPE 2 : Préparation des features pour la modélisation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</a:rPr>
              <a:t>1. Nettoyage Initial et Élimination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9999"/>
                </a:solidFill>
              </a:rPr>
              <a:t>2. Codification Catégorielle</a:t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9999"/>
                </a:solidFill>
              </a:rPr>
              <a:t>3. Codification </a:t>
            </a:r>
            <a:r>
              <a:rPr b="1" lang="fr" sz="1000">
                <a:solidFill>
                  <a:srgbClr val="999999"/>
                </a:solidFill>
              </a:rPr>
              <a:t>Numérique</a:t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9999"/>
                </a:solidFill>
              </a:rPr>
              <a:t>4. SPLIT X Y</a:t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9999"/>
                </a:solidFill>
              </a:rPr>
              <a:t>5. PIPELINE pour Feature Engineering Initial </a:t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9999"/>
                </a:solidFill>
              </a:rPr>
              <a:t>6. Enregistrer Union de Features et Target</a:t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50" name="Google Shape;250;g3b5321c3273_0_882"/>
          <p:cNvSpPr/>
          <p:nvPr/>
        </p:nvSpPr>
        <p:spPr>
          <a:xfrm>
            <a:off x="3392600" y="71700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1" name="Google Shape;251;g3b5321c3273_0_882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D9D2E9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2" name="Google Shape;252;g3b5321c3273_0_8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4649" y="119750"/>
            <a:ext cx="2082771" cy="12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3b5321c3273_0_882"/>
          <p:cNvSpPr txBox="1"/>
          <p:nvPr/>
        </p:nvSpPr>
        <p:spPr>
          <a:xfrm>
            <a:off x="3462650" y="1333113"/>
            <a:ext cx="5632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latin typeface="Montserrat"/>
                <a:ea typeface="Montserrat"/>
                <a:cs typeface="Montserrat"/>
                <a:sym typeface="Montserrat"/>
              </a:rPr>
              <a:t>• Conversion de Percents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b="1" lang="fr" sz="1100">
                <a:latin typeface="Montserrat"/>
                <a:ea typeface="Montserrat"/>
                <a:cs typeface="Montserrat"/>
                <a:sym typeface="Montserrat"/>
              </a:rPr>
              <a:t>Identification</a:t>
            </a:r>
            <a:r>
              <a:rPr b="1" lang="fr" sz="1100">
                <a:latin typeface="Montserrat"/>
                <a:ea typeface="Montserrat"/>
                <a:cs typeface="Montserrat"/>
                <a:sym typeface="Montserrat"/>
              </a:rPr>
              <a:t> des Identifiants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b="1" lang="fr" sz="1100">
                <a:latin typeface="Montserrat"/>
                <a:ea typeface="Montserrat"/>
                <a:cs typeface="Montserrat"/>
                <a:sym typeface="Montserrat"/>
              </a:rPr>
              <a:t>Identification</a:t>
            </a:r>
            <a:r>
              <a:rPr b="1" lang="fr" sz="1100">
                <a:latin typeface="Montserrat"/>
                <a:ea typeface="Montserrat"/>
                <a:cs typeface="Montserrat"/>
                <a:sym typeface="Montserrat"/>
              </a:rPr>
              <a:t> des Constants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latin typeface="Montserrat"/>
                <a:ea typeface="Montserrat"/>
                <a:cs typeface="Montserrat"/>
                <a:sym typeface="Montserrat"/>
              </a:rPr>
              <a:t>• Identification des Manquants Excessifs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latin typeface="Montserrat"/>
                <a:ea typeface="Montserrat"/>
                <a:cs typeface="Montserrat"/>
                <a:sym typeface="Montserrat"/>
              </a:rPr>
              <a:t>🗑️ Suppression du Target Original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latin typeface="Montserrat"/>
                <a:ea typeface="Montserrat"/>
                <a:cs typeface="Montserrat"/>
                <a:sym typeface="Montserrat"/>
              </a:rPr>
              <a:t>     </a:t>
            </a:r>
            <a:r>
              <a:rPr b="1" lang="fr" sz="800">
                <a:solidFill>
                  <a:srgbClr val="85200C"/>
                </a:solidFill>
                <a:latin typeface="Montserrat"/>
                <a:ea typeface="Montserrat"/>
                <a:cs typeface="Montserrat"/>
                <a:sym typeface="Montserrat"/>
              </a:rPr>
              <a:t>cleaner.df = cleaner.df.drop(columns=["</a:t>
            </a:r>
            <a:r>
              <a:rPr b="1" lang="fr" sz="800">
                <a:solidFill>
                  <a:srgbClr val="DD7E6B"/>
                </a:solidFill>
                <a:latin typeface="Montserrat"/>
                <a:ea typeface="Montserrat"/>
                <a:cs typeface="Montserrat"/>
                <a:sym typeface="Montserrat"/>
              </a:rPr>
              <a:t>a_quitte_l_entreprise</a:t>
            </a:r>
            <a:r>
              <a:rPr b="1" lang="fr" sz="800">
                <a:solidFill>
                  <a:srgbClr val="85200C"/>
                </a:solidFill>
                <a:latin typeface="Montserrat"/>
                <a:ea typeface="Montserrat"/>
                <a:cs typeface="Montserrat"/>
                <a:sym typeface="Montserrat"/>
              </a:rPr>
              <a:t>"])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g3b5321c3273_0_882"/>
          <p:cNvSpPr txBox="1"/>
          <p:nvPr/>
        </p:nvSpPr>
        <p:spPr>
          <a:xfrm>
            <a:off x="3462650" y="3855475"/>
            <a:ext cx="55398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============================================================================</a:t>
            </a:r>
            <a:endParaRPr b="1" i="0" sz="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 AUCUNE DONNÉE MANQUANTE DÉTECTÉE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 dataset est complet. Le heatmap n'est pas nécessaire.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5" name="Google Shape;255;g3b5321c3273_0_8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6450" y="2564896"/>
            <a:ext cx="5632200" cy="1102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b9e9e769d4_1_114"/>
          <p:cNvSpPr txBox="1"/>
          <p:nvPr>
            <p:ph type="title"/>
          </p:nvPr>
        </p:nvSpPr>
        <p:spPr>
          <a:xfrm>
            <a:off x="56648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Feature Engineering</a:t>
            </a:r>
            <a:endParaRPr b="1"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261" name="Google Shape;261;g3b9e9e769d4_1_114"/>
          <p:cNvSpPr txBox="1"/>
          <p:nvPr/>
        </p:nvSpPr>
        <p:spPr>
          <a:xfrm>
            <a:off x="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fr" sz="6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3b9e9e769d4_1_114"/>
          <p:cNvSpPr txBox="1"/>
          <p:nvPr>
            <p:ph type="title"/>
          </p:nvPr>
        </p:nvSpPr>
        <p:spPr>
          <a:xfrm>
            <a:off x="566500" y="356100"/>
            <a:ext cx="2859600" cy="4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</a:rPr>
              <a:t>ÉTAPE 2 : Préparation des features pour la modélisation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9999"/>
                </a:solidFill>
              </a:rPr>
              <a:t>1. Nettoyage Initial et Élimination</a:t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</a:rPr>
              <a:t>2. Codification Catégorielle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9999"/>
                </a:solidFill>
              </a:rPr>
              <a:t>3. Codification </a:t>
            </a:r>
            <a:r>
              <a:rPr b="1" lang="fr" sz="1000">
                <a:solidFill>
                  <a:srgbClr val="999999"/>
                </a:solidFill>
              </a:rPr>
              <a:t>Numérique</a:t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9999"/>
                </a:solidFill>
              </a:rPr>
              <a:t>4. SPLIT X Y</a:t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9999"/>
                </a:solidFill>
              </a:rPr>
              <a:t>5. PIPELINE pour Feature Engineering Initial </a:t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9999"/>
                </a:solidFill>
              </a:rPr>
              <a:t>6. Enregistrer Union de Features et Target</a:t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63" name="Google Shape;263;g3b9e9e769d4_1_114"/>
          <p:cNvSpPr/>
          <p:nvPr/>
        </p:nvSpPr>
        <p:spPr>
          <a:xfrm>
            <a:off x="3392600" y="71700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4" name="Google Shape;264;g3b9e9e769d4_1_114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D9D2E9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g3b9e9e769d4_1_114"/>
          <p:cNvSpPr txBox="1"/>
          <p:nvPr/>
        </p:nvSpPr>
        <p:spPr>
          <a:xfrm>
            <a:off x="3462650" y="217263"/>
            <a:ext cx="56322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b="1" lang="fr" sz="1000">
                <a:latin typeface="Montserrat"/>
                <a:ea typeface="Montserrat"/>
                <a:cs typeface="Montserrat"/>
                <a:sym typeface="Montserrat"/>
              </a:rPr>
              <a:t>Identification des </a:t>
            </a:r>
            <a:r>
              <a:rPr b="1" lang="fr" sz="1000">
                <a:latin typeface="Montserrat"/>
                <a:ea typeface="Montserrat"/>
                <a:cs typeface="Montserrat"/>
                <a:sym typeface="Montserrat"/>
              </a:rPr>
              <a:t>Catégorielles</a:t>
            </a:r>
            <a:r>
              <a:rPr b="1" lang="fr" sz="1000">
                <a:latin typeface="Montserrat"/>
                <a:ea typeface="Montserrat"/>
                <a:cs typeface="Montserrat"/>
                <a:sym typeface="Montserrat"/>
              </a:rPr>
              <a:t> Redondants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  1.  Table de contingence</a:t>
            </a:r>
            <a:endParaRPr b="1" sz="70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  2.  Test du Khi-Deux &gt; p-value &lt; 0.05</a:t>
            </a:r>
            <a:endParaRPr b="1" sz="70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  3.  Test de Cramér: </a:t>
            </a:r>
            <a:r>
              <a:rPr lang="fr" sz="600">
                <a:latin typeface="Lato"/>
                <a:ea typeface="Lato"/>
                <a:cs typeface="Lato"/>
                <a:sym typeface="Lato"/>
              </a:rPr>
              <a:t>Force d'association &gt; Threshold = 0.75  =  Redondants</a:t>
            </a:r>
            <a:endParaRPr sz="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Lato"/>
                <a:ea typeface="Lato"/>
                <a:cs typeface="Lato"/>
                <a:sym typeface="Lato"/>
              </a:rPr>
              <a:t>[('departement', 'poste', np.float64(0.9371276978654515))] Force d'association (Cramér's V)</a:t>
            </a:r>
            <a:endParaRPr sz="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latin typeface="Montserrat"/>
                <a:ea typeface="Montserrat"/>
                <a:cs typeface="Montserrat"/>
                <a:sym typeface="Montserrat"/>
              </a:rPr>
              <a:t>🗑️ Suppression des Colonnes Redondants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CC4125"/>
                </a:solidFill>
                <a:latin typeface="Montserrat"/>
                <a:ea typeface="Montserrat"/>
                <a:cs typeface="Montserrat"/>
                <a:sym typeface="Montserrat"/>
              </a:rPr>
              <a:t>      </a:t>
            </a:r>
            <a:r>
              <a:rPr b="1" lang="fr" sz="800">
                <a:solidFill>
                  <a:srgbClr val="85200C"/>
                </a:solidFill>
                <a:latin typeface="Montserrat"/>
                <a:ea typeface="Montserrat"/>
                <a:cs typeface="Montserrat"/>
                <a:sym typeface="Montserrat"/>
              </a:rPr>
              <a:t>COLS_REDONDANTS.append('</a:t>
            </a:r>
            <a:r>
              <a:rPr b="1" lang="fr" sz="800">
                <a:solidFill>
                  <a:srgbClr val="DD7E6B"/>
                </a:solidFill>
                <a:latin typeface="Montserrat"/>
                <a:ea typeface="Montserrat"/>
                <a:cs typeface="Montserrat"/>
                <a:sym typeface="Montserrat"/>
              </a:rPr>
              <a:t>departement</a:t>
            </a:r>
            <a:r>
              <a:rPr b="1" lang="fr" sz="800">
                <a:solidFill>
                  <a:srgbClr val="85200C"/>
                </a:solidFill>
                <a:latin typeface="Montserrat"/>
                <a:ea typeface="Montserrat"/>
                <a:cs typeface="Montserrat"/>
                <a:sym typeface="Montserrat"/>
              </a:rPr>
              <a:t>')</a:t>
            </a:r>
            <a:endParaRPr b="1" sz="800">
              <a:solidFill>
                <a:srgbClr val="85200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85200C"/>
                </a:solidFill>
                <a:latin typeface="Montserrat"/>
                <a:ea typeface="Montserrat"/>
                <a:cs typeface="Montserrat"/>
                <a:sym typeface="Montserrat"/>
              </a:rPr>
              <a:t>      </a:t>
            </a:r>
            <a:r>
              <a:rPr b="1" lang="f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Corrélée avec: “poste” </a:t>
            </a:r>
            <a:r>
              <a:rPr lang="fr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Une </a:t>
            </a:r>
            <a:r>
              <a:rPr b="1" lang="fr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p-valeur</a:t>
            </a:r>
            <a:r>
              <a:rPr lang="fr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significativement </a:t>
            </a:r>
            <a:r>
              <a:rPr b="1" lang="fr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plus faible </a:t>
            </a:r>
            <a:r>
              <a:rPr lang="fr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implique une </a:t>
            </a:r>
            <a:r>
              <a:rPr b="1" lang="fr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capacité discriminante </a:t>
            </a:r>
            <a:r>
              <a:rPr lang="fr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bien </a:t>
            </a:r>
            <a:r>
              <a:rPr b="1" lang="fr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plus robuste</a:t>
            </a:r>
            <a:r>
              <a:rPr lang="fr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600">
              <a:solidFill>
                <a:srgbClr val="85200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latin typeface="Montserrat"/>
                <a:ea typeface="Montserrat"/>
                <a:cs typeface="Montserrat"/>
                <a:sym typeface="Montserrat"/>
              </a:rPr>
              <a:t>2. Identifier Transformations </a:t>
            </a:r>
            <a:r>
              <a:rPr b="1" lang="fr" sz="1000">
                <a:latin typeface="Montserrat"/>
                <a:ea typeface="Montserrat"/>
                <a:cs typeface="Montserrat"/>
                <a:sym typeface="Montserrat"/>
              </a:rPr>
              <a:t>Catégorielles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3b9e9e769d4_1_114"/>
          <p:cNvSpPr txBox="1"/>
          <p:nvPr/>
        </p:nvSpPr>
        <p:spPr>
          <a:xfrm>
            <a:off x="3462650" y="3855475"/>
            <a:ext cx="55398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============================================================================</a:t>
            </a:r>
            <a:endParaRPr b="1" i="0" sz="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cleaner.df, meta_dict_enrichi = cleaner.supprier_colonnes_REDONDANTS(df = cleaner.df,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meta_dict      = meta_dict_enrichi, 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cols_to_remove = cleaner.COLS_REDONDANTS, 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reason="Categorical Correlation V de Cramer=0.94 avec 'poste'"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7" name="Google Shape;267;g3b9e9e769d4_1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424" y="812350"/>
            <a:ext cx="3295426" cy="9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b9e9e769d4_1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0175" y="420000"/>
            <a:ext cx="1998200" cy="177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3b9e9e769d4_1_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8850" y="2830900"/>
            <a:ext cx="5539800" cy="755208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0" name="Google Shape;270;g3b9e9e769d4_1_114"/>
          <p:cNvSpPr txBox="1"/>
          <p:nvPr/>
        </p:nvSpPr>
        <p:spPr>
          <a:xfrm>
            <a:off x="7915875" y="2839225"/>
            <a:ext cx="107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• OneHotEncoding </a:t>
            </a:r>
            <a:endParaRPr sz="8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• BinaryEncoding"</a:t>
            </a:r>
            <a:endParaRPr sz="8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• Target Encoding</a:t>
            </a:r>
            <a:endParaRPr sz="8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b9e9e769d4_1_147"/>
          <p:cNvSpPr txBox="1"/>
          <p:nvPr>
            <p:ph type="title"/>
          </p:nvPr>
        </p:nvSpPr>
        <p:spPr>
          <a:xfrm>
            <a:off x="56648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Feature Engineering</a:t>
            </a:r>
            <a:endParaRPr b="1"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276" name="Google Shape;276;g3b9e9e769d4_1_147"/>
          <p:cNvSpPr txBox="1"/>
          <p:nvPr/>
        </p:nvSpPr>
        <p:spPr>
          <a:xfrm>
            <a:off x="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fr" sz="6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3b9e9e769d4_1_147"/>
          <p:cNvSpPr txBox="1"/>
          <p:nvPr>
            <p:ph type="title"/>
          </p:nvPr>
        </p:nvSpPr>
        <p:spPr>
          <a:xfrm>
            <a:off x="566500" y="356100"/>
            <a:ext cx="2859600" cy="4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</a:rPr>
              <a:t>ÉTAPE 2 : Préparation des features pour la modélisation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9999"/>
                </a:solidFill>
              </a:rPr>
              <a:t>1. Nettoyage Initial et Élimination</a:t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9999"/>
                </a:solidFill>
              </a:rPr>
              <a:t>2. Codification Catégorielle</a:t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</a:rPr>
              <a:t>3. Codification </a:t>
            </a:r>
            <a:r>
              <a:rPr b="1" lang="fr" sz="1000">
                <a:solidFill>
                  <a:srgbClr val="FFFFFF"/>
                </a:solidFill>
              </a:rPr>
              <a:t>Numérique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9999"/>
                </a:solidFill>
              </a:rPr>
              <a:t>4. SPLIT X Y</a:t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9999"/>
                </a:solidFill>
              </a:rPr>
              <a:t>5. PIPELINE pour Feature Engineering Initial </a:t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9999"/>
                </a:solidFill>
              </a:rPr>
              <a:t>6. Enregistrer Union de Features et Target</a:t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78" name="Google Shape;278;g3b9e9e769d4_1_147"/>
          <p:cNvSpPr/>
          <p:nvPr/>
        </p:nvSpPr>
        <p:spPr>
          <a:xfrm>
            <a:off x="3392600" y="71700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9" name="Google Shape;279;g3b9e9e769d4_1_147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D9D2E9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g3b9e9e769d4_1_147"/>
          <p:cNvSpPr txBox="1"/>
          <p:nvPr/>
        </p:nvSpPr>
        <p:spPr>
          <a:xfrm>
            <a:off x="3462650" y="90488"/>
            <a:ext cx="56322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latin typeface="Montserrat"/>
                <a:ea typeface="Montserrat"/>
                <a:cs typeface="Montserrat"/>
                <a:sym typeface="Montserrat"/>
              </a:rPr>
              <a:t>1. Identification des </a:t>
            </a:r>
            <a:r>
              <a:rPr b="1" lang="fr" sz="1000">
                <a:latin typeface="Montserrat"/>
                <a:ea typeface="Montserrat"/>
                <a:cs typeface="Montserrat"/>
                <a:sym typeface="Montserrat"/>
              </a:rPr>
              <a:t>Numériques</a:t>
            </a:r>
            <a:r>
              <a:rPr b="1" lang="fr" sz="1000">
                <a:latin typeface="Montserrat"/>
                <a:ea typeface="Montserrat"/>
                <a:cs typeface="Montserrat"/>
                <a:sym typeface="Montserrat"/>
              </a:rPr>
              <a:t> Redondants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  1. Choix de la métrique : Pearson vs Spearman</a:t>
            </a:r>
            <a:endParaRPr b="1" sz="80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b="1" sz="80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  2. Matrice de Corrélation</a:t>
            </a:r>
            <a:endParaRPr b="1" sz="80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  3. Analyse des Seuils et Arbitrage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latin typeface="Montserrat"/>
                <a:ea typeface="Montserrat"/>
                <a:cs typeface="Montserrat"/>
                <a:sym typeface="Montserrat"/>
              </a:rPr>
              <a:t>🗑️ Suppression des Colonnes Redondants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CC4125"/>
                </a:solidFill>
                <a:latin typeface="Montserrat"/>
                <a:ea typeface="Montserrat"/>
                <a:cs typeface="Montserrat"/>
                <a:sym typeface="Montserrat"/>
              </a:rPr>
              <a:t>      </a:t>
            </a:r>
            <a:r>
              <a:rPr b="1" lang="fr" sz="800">
                <a:solidFill>
                  <a:srgbClr val="85200C"/>
                </a:solidFill>
                <a:latin typeface="Montserrat"/>
                <a:ea typeface="Montserrat"/>
                <a:cs typeface="Montserrat"/>
                <a:sym typeface="Montserrat"/>
              </a:rPr>
              <a:t>COLS_REDONDANTS.append('</a:t>
            </a:r>
            <a:r>
              <a:rPr b="1" lang="fr" sz="800">
                <a:solidFill>
                  <a:srgbClr val="DD7E6B"/>
                </a:solidFill>
                <a:latin typeface="Montserrat"/>
                <a:ea typeface="Montserrat"/>
                <a:cs typeface="Montserrat"/>
                <a:sym typeface="Montserrat"/>
              </a:rPr>
              <a:t>niveau_hierarchique_poste</a:t>
            </a:r>
            <a:r>
              <a:rPr b="1" lang="fr" sz="800">
                <a:solidFill>
                  <a:srgbClr val="85200C"/>
                </a:solidFill>
                <a:latin typeface="Montserrat"/>
                <a:ea typeface="Montserrat"/>
                <a:cs typeface="Montserrat"/>
                <a:sym typeface="Montserrat"/>
              </a:rPr>
              <a:t>')</a:t>
            </a:r>
            <a:endParaRPr b="1" sz="800">
              <a:solidFill>
                <a:srgbClr val="85200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85200C"/>
                </a:solidFill>
                <a:latin typeface="Montserrat"/>
                <a:ea typeface="Montserrat"/>
                <a:cs typeface="Montserrat"/>
                <a:sym typeface="Montserrat"/>
              </a:rPr>
              <a:t>      </a:t>
            </a:r>
            <a:r>
              <a:rPr b="1" lang="f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Corrélée</a:t>
            </a:r>
            <a:r>
              <a:rPr b="1" lang="f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avec: “</a:t>
            </a:r>
            <a:r>
              <a:rPr b="1" lang="f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revenu_mensuel</a:t>
            </a:r>
            <a:r>
              <a:rPr b="1" lang="fr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latin typeface="Montserrat"/>
                <a:ea typeface="Montserrat"/>
                <a:cs typeface="Montserrat"/>
                <a:sym typeface="Montserrat"/>
              </a:rPr>
              <a:t>2. Identifier Transformations </a:t>
            </a:r>
            <a:r>
              <a:rPr b="1" lang="fr" sz="1000">
                <a:latin typeface="Montserrat"/>
                <a:ea typeface="Montserrat"/>
                <a:cs typeface="Montserrat"/>
                <a:sym typeface="Montserrat"/>
              </a:rPr>
              <a:t>Numériques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g3b9e9e769d4_1_147"/>
          <p:cNvSpPr txBox="1"/>
          <p:nvPr/>
        </p:nvSpPr>
        <p:spPr>
          <a:xfrm>
            <a:off x="3462650" y="3855475"/>
            <a:ext cx="55398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fr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============================================================================</a:t>
            </a:r>
            <a:endParaRPr b="1" i="0" sz="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cleaner.df, meta_dict_enrichi = cleaner.supprier_colonnes_REDONDANTS(df = cleaner.df,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meta_dict      = meta_dict_enrichi, 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cols_to_remove = cleaner.COLS_REDONDANTS, 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reason=f"Numerical Correlation Pearson (Lineal) &gt; {THRESHOLD_NUMERICAL_REDONDANCE} avec  {FEATURE_TARGET}"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2" name="Google Shape;282;g3b9e9e769d4_1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7100" y="161025"/>
            <a:ext cx="2125350" cy="199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3b9e9e769d4_1_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7900" y="454749"/>
            <a:ext cx="3388751" cy="4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3b9e9e769d4_1_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0727" y="1979615"/>
            <a:ext cx="2999424" cy="176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3b9e9e769d4_1_147"/>
          <p:cNvSpPr txBox="1"/>
          <p:nvPr/>
        </p:nvSpPr>
        <p:spPr>
          <a:xfrm>
            <a:off x="6816025" y="2136600"/>
            <a:ext cx="2125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• Log Transform (Transformation Logarithmique)</a:t>
            </a:r>
            <a:endParaRPr sz="7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• Scaling (Mise à l'échelle / Min-Max Scaling)</a:t>
            </a:r>
            <a:endParaRPr sz="7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• RAS / Standardize (Standardisation)</a:t>
            </a:r>
            <a:endParaRPr sz="7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b9e9e769d4_1_169"/>
          <p:cNvSpPr txBox="1"/>
          <p:nvPr>
            <p:ph type="title"/>
          </p:nvPr>
        </p:nvSpPr>
        <p:spPr>
          <a:xfrm>
            <a:off x="56648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Feature Engineering</a:t>
            </a:r>
            <a:endParaRPr b="1"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291" name="Google Shape;291;g3b9e9e769d4_1_169"/>
          <p:cNvSpPr txBox="1"/>
          <p:nvPr/>
        </p:nvSpPr>
        <p:spPr>
          <a:xfrm>
            <a:off x="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fr" sz="6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3b9e9e769d4_1_169"/>
          <p:cNvSpPr txBox="1"/>
          <p:nvPr>
            <p:ph type="title"/>
          </p:nvPr>
        </p:nvSpPr>
        <p:spPr>
          <a:xfrm>
            <a:off x="566500" y="356100"/>
            <a:ext cx="2859600" cy="4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</a:rPr>
              <a:t>ÉTAPE 2 : Préparation des features pour la modélisation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9999"/>
                </a:solidFill>
              </a:rPr>
              <a:t>1. Nettoyage Initial et Élimination</a:t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9999"/>
                </a:solidFill>
              </a:rPr>
              <a:t>2. Codification Catégorielle</a:t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9999"/>
                </a:solidFill>
              </a:rPr>
              <a:t>3. Codification </a:t>
            </a:r>
            <a:r>
              <a:rPr b="1" lang="fr" sz="1000">
                <a:solidFill>
                  <a:srgbClr val="999999"/>
                </a:solidFill>
              </a:rPr>
              <a:t>Numérique</a:t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</a:rPr>
              <a:t>4. SPLIT X Y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9999"/>
                </a:solidFill>
              </a:rPr>
              <a:t>5. PIPELINE pour Feature Engineering Initial </a:t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9999"/>
                </a:solidFill>
              </a:rPr>
              <a:t>6. Enregistrer Union de Features et Target</a:t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93" name="Google Shape;293;g3b9e9e769d4_1_169"/>
          <p:cNvSpPr/>
          <p:nvPr/>
        </p:nvSpPr>
        <p:spPr>
          <a:xfrm>
            <a:off x="3392600" y="72888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4" name="Google Shape;294;g3b9e9e769d4_1_169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D9D2E9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g3b9e9e769d4_1_169"/>
          <p:cNvSpPr txBox="1"/>
          <p:nvPr/>
        </p:nvSpPr>
        <p:spPr>
          <a:xfrm>
            <a:off x="3462650" y="3855475"/>
            <a:ext cx="55398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============================================================================</a:t>
            </a:r>
            <a:endParaRPr b="1" i="0" sz="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Appel de la fonction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X, y = cleaner.pipeline_preparation_initiale(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df           = cleaner.df, 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target       = FEATURE_TARGET, 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cols_to_drop = FEATURES_TO_REMOVE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6" name="Google Shape;296;g3b9e9e769d4_1_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200" y="126025"/>
            <a:ext cx="2016409" cy="356332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7" name="Google Shape;297;g3b9e9e769d4_1_169"/>
          <p:cNvSpPr txBox="1"/>
          <p:nvPr/>
        </p:nvSpPr>
        <p:spPr>
          <a:xfrm>
            <a:off x="3462650" y="202975"/>
            <a:ext cx="16581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85225" lIns="85225" spcFirstLastPara="1" rIns="85225" wrap="square" tIns="852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5"/>
              <a:buFont typeface="Arial"/>
              <a:buNone/>
            </a:pPr>
            <a:r>
              <a:t/>
            </a:r>
            <a:endParaRPr b="1" sz="838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5"/>
              <a:buFont typeface="Arial"/>
              <a:buNone/>
            </a:pPr>
            <a:r>
              <a:t/>
            </a:r>
            <a:endParaRPr b="1" sz="838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5"/>
              <a:buFont typeface="Arial"/>
              <a:buNone/>
            </a:pPr>
            <a:r>
              <a:rPr b="1" lang="fr" sz="18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🔀</a:t>
            </a:r>
            <a:endParaRPr b="1" sz="18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5"/>
              <a:buFont typeface="Arial"/>
              <a:buNone/>
            </a:pPr>
            <a:r>
              <a:rPr b="1" lang="fr" sz="838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WORKAROUND</a:t>
            </a:r>
            <a:endParaRPr b="1" sz="838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5"/>
              <a:buFont typeface="Arial"/>
              <a:buNone/>
            </a:pPr>
            <a:r>
              <a:t/>
            </a:r>
            <a:endParaRPr b="1" sz="838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5"/>
              <a:buFont typeface="Arial"/>
              <a:buNone/>
            </a:pPr>
            <a:r>
              <a:rPr b="1" lang="fr" sz="838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Préparer</a:t>
            </a:r>
            <a:r>
              <a:rPr b="1" lang="fr" sz="838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un Pipeline</a:t>
            </a:r>
            <a:endParaRPr b="1" sz="838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5"/>
              <a:buFont typeface="Arial"/>
              <a:buNone/>
            </a:pPr>
            <a:r>
              <a:rPr b="1" lang="fr" sz="838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pour </a:t>
            </a:r>
            <a:r>
              <a:rPr b="1" lang="fr" sz="838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réaliser</a:t>
            </a:r>
            <a:r>
              <a:rPr b="1" lang="fr" sz="838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le</a:t>
            </a:r>
            <a:endParaRPr b="1" sz="838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5"/>
              <a:buFont typeface="Arial"/>
              <a:buNone/>
            </a:pPr>
            <a:r>
              <a:rPr b="1" lang="fr" sz="838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endParaRPr b="1" sz="838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b9e9e769d4_1_196"/>
          <p:cNvSpPr txBox="1"/>
          <p:nvPr>
            <p:ph type="title"/>
          </p:nvPr>
        </p:nvSpPr>
        <p:spPr>
          <a:xfrm>
            <a:off x="56648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Feature Engineering</a:t>
            </a:r>
            <a:endParaRPr b="1"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303" name="Google Shape;303;g3b9e9e769d4_1_196"/>
          <p:cNvSpPr txBox="1"/>
          <p:nvPr/>
        </p:nvSpPr>
        <p:spPr>
          <a:xfrm>
            <a:off x="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fr" sz="6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3b9e9e769d4_1_196"/>
          <p:cNvSpPr txBox="1"/>
          <p:nvPr>
            <p:ph type="title"/>
          </p:nvPr>
        </p:nvSpPr>
        <p:spPr>
          <a:xfrm>
            <a:off x="566500" y="356100"/>
            <a:ext cx="2859600" cy="4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</a:rPr>
              <a:t>ÉTAPE 2 : Préparation des features pour la modélisation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9999"/>
                </a:solidFill>
              </a:rPr>
              <a:t>1. Nettoyage Initial et Élimination</a:t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9999"/>
                </a:solidFill>
              </a:rPr>
              <a:t>2. Codification Catégorielle</a:t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9999"/>
                </a:solidFill>
              </a:rPr>
              <a:t>3. Codification </a:t>
            </a:r>
            <a:r>
              <a:rPr b="1" lang="fr" sz="1000">
                <a:solidFill>
                  <a:srgbClr val="999999"/>
                </a:solidFill>
              </a:rPr>
              <a:t>Numérique</a:t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9999"/>
                </a:solidFill>
              </a:rPr>
              <a:t>4. SPLIT X Y</a:t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</a:rPr>
              <a:t>5. PIPELINE pour Feature Engineering Initial 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9999"/>
                </a:solidFill>
              </a:rPr>
              <a:t>6. Enregistrer Union de Features et Target</a:t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305" name="Google Shape;305;g3b9e9e769d4_1_196"/>
          <p:cNvSpPr/>
          <p:nvPr/>
        </p:nvSpPr>
        <p:spPr>
          <a:xfrm>
            <a:off x="3392600" y="71700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6" name="Google Shape;306;g3b9e9e769d4_1_196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D9D2E9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g3b9e9e769d4_1_196"/>
          <p:cNvSpPr txBox="1"/>
          <p:nvPr/>
        </p:nvSpPr>
        <p:spPr>
          <a:xfrm>
            <a:off x="3462650" y="3855475"/>
            <a:ext cx="55398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 Pipeline applique ces calculs pour convertir les données brutes en chiffres optimisés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8" name="Google Shape;308;g3b9e9e769d4_1_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447" y="119338"/>
            <a:ext cx="4293425" cy="357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3b9e9e769d4_1_196" title="Screenshot 2026-01-22 at 17.53.5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8257" y="4194795"/>
            <a:ext cx="5539798" cy="75736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3b9e9e769d4_1_196"/>
          <p:cNvSpPr txBox="1"/>
          <p:nvPr/>
        </p:nvSpPr>
        <p:spPr>
          <a:xfrm>
            <a:off x="566500" y="3693650"/>
            <a:ext cx="2774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solidFill>
                  <a:srgbClr val="FFFF00"/>
                </a:solidFill>
              </a:rPr>
              <a:t>Résultats attendus</a:t>
            </a:r>
            <a:endParaRPr i="1" sz="9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solidFill>
                  <a:srgbClr val="FFFF00"/>
                </a:solidFill>
              </a:rPr>
              <a:t>• </a:t>
            </a:r>
            <a:r>
              <a:rPr i="1" lang="fr" sz="900">
                <a:solidFill>
                  <a:srgbClr val="FFFF00"/>
                </a:solidFill>
              </a:rPr>
              <a:t>Un DataFrame contenant vos features prêtes pour la modélisation (autrement dit : un DataFrame qui </a:t>
            </a:r>
            <a:r>
              <a:rPr b="1" i="1" lang="fr" sz="900">
                <a:solidFill>
                  <a:srgbClr val="FFFF00"/>
                </a:solidFill>
              </a:rPr>
              <a:t>peut être injecté dans une méthode fit() </a:t>
            </a:r>
            <a:r>
              <a:rPr i="1" lang="fr" sz="900">
                <a:solidFill>
                  <a:srgbClr val="FFFF00"/>
                </a:solidFill>
              </a:rPr>
              <a:t>de sklearn sans erreur) </a:t>
            </a:r>
            <a:endParaRPr i="1" sz="9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solidFill>
                  <a:srgbClr val="FFFF00"/>
                </a:solidFill>
              </a:rPr>
              <a:t>• </a:t>
            </a:r>
            <a:r>
              <a:rPr i="1" lang="fr" sz="900">
                <a:solidFill>
                  <a:srgbClr val="FFFF00"/>
                </a:solidFill>
              </a:rPr>
              <a:t>Un Pandas Series contenant votre colonne cible (traditionnellement appelée y).</a:t>
            </a:r>
            <a:endParaRPr i="1" sz="9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solidFill>
                  <a:srgbClr val="FFFF00"/>
                </a:solidFill>
              </a:rPr>
              <a:t>• Idéalement, des fonctions Python permettant de réaliser les transformations …</a:t>
            </a:r>
            <a:endParaRPr i="1" sz="9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b9e9e769d4_1_184"/>
          <p:cNvSpPr txBox="1"/>
          <p:nvPr>
            <p:ph type="title"/>
          </p:nvPr>
        </p:nvSpPr>
        <p:spPr>
          <a:xfrm>
            <a:off x="56648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Feature Engineering</a:t>
            </a:r>
            <a:endParaRPr b="1"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316" name="Google Shape;316;g3b9e9e769d4_1_184"/>
          <p:cNvSpPr txBox="1"/>
          <p:nvPr/>
        </p:nvSpPr>
        <p:spPr>
          <a:xfrm>
            <a:off x="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fr" sz="6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3b9e9e769d4_1_184"/>
          <p:cNvSpPr txBox="1"/>
          <p:nvPr>
            <p:ph type="title"/>
          </p:nvPr>
        </p:nvSpPr>
        <p:spPr>
          <a:xfrm>
            <a:off x="566500" y="356100"/>
            <a:ext cx="2859600" cy="4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</a:rPr>
              <a:t>ÉTAPE 2 : Préparation des features pour la modélisation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9999"/>
                </a:solidFill>
              </a:rPr>
              <a:t>1. Nettoyage Initial et Élimination</a:t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9999"/>
                </a:solidFill>
              </a:rPr>
              <a:t>2. Codification Catégorielle</a:t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9999"/>
                </a:solidFill>
              </a:rPr>
              <a:t>3. Codification </a:t>
            </a:r>
            <a:r>
              <a:rPr b="1" lang="fr" sz="1000">
                <a:solidFill>
                  <a:srgbClr val="999999"/>
                </a:solidFill>
              </a:rPr>
              <a:t>Numérique</a:t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9999"/>
                </a:solidFill>
              </a:rPr>
              <a:t>4. SPLIT X Y</a:t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999999"/>
                </a:solidFill>
              </a:rPr>
              <a:t>5. PIPELINE pour Feature Engineering Initial </a:t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</a:rPr>
              <a:t>6. Enregistrer Union de Features et Target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318" name="Google Shape;318;g3b9e9e769d4_1_184"/>
          <p:cNvSpPr/>
          <p:nvPr/>
        </p:nvSpPr>
        <p:spPr>
          <a:xfrm>
            <a:off x="3392600" y="71700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9" name="Google Shape;319;g3b9e9e769d4_1_184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D9D2E9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g3b9e9e769d4_1_184"/>
          <p:cNvSpPr txBox="1"/>
          <p:nvPr/>
        </p:nvSpPr>
        <p:spPr>
          <a:xfrm>
            <a:off x="3462650" y="3855475"/>
            <a:ext cx="55398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============================================================================</a:t>
            </a:r>
            <a:endParaRPr b="1" i="0" sz="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data_output = pd.concat([X_final_df, y], axis=1)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✅ Matrice finale consolidée : 1470 lignes x 44 colonnes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output_path = PREPROCESED_DIR / "data_final.csv"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data_output.to_csv(output_path, index=False)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g3b9e9e769d4_1_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8011" y="107075"/>
            <a:ext cx="4129076" cy="359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b5321c3273_0_897"/>
          <p:cNvSpPr txBox="1"/>
          <p:nvPr>
            <p:ph type="title"/>
          </p:nvPr>
        </p:nvSpPr>
        <p:spPr>
          <a:xfrm>
            <a:off x="56648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Modélisation</a:t>
            </a:r>
            <a:r>
              <a:rPr b="1" lang="fr" sz="1600"/>
              <a:t> </a:t>
            </a:r>
            <a:r>
              <a:rPr b="1" lang="fr" sz="1600"/>
              <a:t>V1 </a:t>
            </a:r>
            <a:r>
              <a:rPr b="1" lang="fr" sz="1600"/>
              <a:t> 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327" name="Google Shape;327;g3b5321c3273_0_897"/>
          <p:cNvSpPr txBox="1"/>
          <p:nvPr/>
        </p:nvSpPr>
        <p:spPr>
          <a:xfrm>
            <a:off x="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fr" sz="6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3b5321c3273_0_897"/>
          <p:cNvSpPr txBox="1"/>
          <p:nvPr>
            <p:ph type="title"/>
          </p:nvPr>
        </p:nvSpPr>
        <p:spPr>
          <a:xfrm>
            <a:off x="566488" y="356100"/>
            <a:ext cx="2859600" cy="4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ÉTAPE 3 : Modélisation initiale (baseline)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1. Split stratifié (prepare_train_test_split) 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999999"/>
                </a:solidFill>
              </a:rPr>
              <a:t>2. Initialisation du ClassificationModeler</a:t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999999"/>
                </a:solidFill>
              </a:rPr>
              <a:t>3. Entraînements Individuels</a:t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999999"/>
                </a:solidFill>
              </a:rPr>
              <a:t>4. Evaluation Individuels</a:t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999999"/>
                </a:solidFill>
              </a:rPr>
              <a:t>5. Etude Comparatif</a:t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</p:txBody>
      </p:sp>
      <p:sp>
        <p:nvSpPr>
          <p:cNvPr id="329" name="Google Shape;329;g3b5321c3273_0_897"/>
          <p:cNvSpPr/>
          <p:nvPr/>
        </p:nvSpPr>
        <p:spPr>
          <a:xfrm>
            <a:off x="3392600" y="71700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g3b5321c3273_0_897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C9DAF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g3b5321c3273_0_897"/>
          <p:cNvSpPr txBox="1"/>
          <p:nvPr/>
        </p:nvSpPr>
        <p:spPr>
          <a:xfrm>
            <a:off x="3462650" y="3855475"/>
            <a:ext cx="55398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============================================================================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BILAN DU PARTITIONNEMENT (TRAIN/TEST SPLIT)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============================================================================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Taille totale dataset.: 1470  lignes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Ensemble Train........: 1176 lignes (80.0%)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Ensemble Test.........: 294  lignes (20.0%)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Variables prédictives.: 43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Status................: ✅ Segmentation effectuée avec succès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============================================================================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2" name="Google Shape;332;g3b5321c3273_0_8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0188" y="182300"/>
            <a:ext cx="3711676" cy="33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b9e9e769d4_1_215"/>
          <p:cNvSpPr txBox="1"/>
          <p:nvPr>
            <p:ph type="title"/>
          </p:nvPr>
        </p:nvSpPr>
        <p:spPr>
          <a:xfrm>
            <a:off x="56648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Modélisation </a:t>
            </a:r>
            <a:r>
              <a:rPr b="1" lang="fr" sz="1600"/>
              <a:t>V1 </a:t>
            </a:r>
            <a:r>
              <a:rPr b="1" lang="fr" sz="1600"/>
              <a:t>  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338" name="Google Shape;338;g3b9e9e769d4_1_215"/>
          <p:cNvSpPr txBox="1"/>
          <p:nvPr/>
        </p:nvSpPr>
        <p:spPr>
          <a:xfrm>
            <a:off x="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fr" sz="6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3b9e9e769d4_1_215"/>
          <p:cNvSpPr txBox="1"/>
          <p:nvPr>
            <p:ph type="title"/>
          </p:nvPr>
        </p:nvSpPr>
        <p:spPr>
          <a:xfrm>
            <a:off x="566488" y="356100"/>
            <a:ext cx="2859600" cy="4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ÉTAPE 3 : Modélisation initiale (baseline)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999999"/>
                </a:solidFill>
              </a:rPr>
              <a:t>1. Split stratifié (prepare_train_test_split) </a:t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2. Initialisation du ClassificationModeler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999999"/>
                </a:solidFill>
              </a:rPr>
              <a:t>3. Entraînements Individuels</a:t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999999"/>
                </a:solidFill>
              </a:rPr>
              <a:t>4. Evaluation Individuels</a:t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999999"/>
                </a:solidFill>
              </a:rPr>
              <a:t>5. Etude Comparatif</a:t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</p:txBody>
      </p:sp>
      <p:sp>
        <p:nvSpPr>
          <p:cNvPr id="340" name="Google Shape;340;g3b9e9e769d4_1_215"/>
          <p:cNvSpPr/>
          <p:nvPr/>
        </p:nvSpPr>
        <p:spPr>
          <a:xfrm>
            <a:off x="3392600" y="71700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g3b9e9e769d4_1_215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C9DAF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g3b9e9e769d4_1_215"/>
          <p:cNvSpPr txBox="1"/>
          <p:nvPr/>
        </p:nvSpPr>
        <p:spPr>
          <a:xfrm>
            <a:off x="3462650" y="3855475"/>
            <a:ext cx="55398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============================================================================</a:t>
            </a:r>
            <a:endParaRPr b="1" i="0" sz="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Random State........: 42</a:t>
            </a:r>
            <a:endParaRPr b="1"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CV Folds (Stratified): 5</a:t>
            </a:r>
            <a:endParaRPr b="1"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Seuil de Décision...: 0.5</a:t>
            </a:r>
            <a:endParaRPr b="1" sz="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Métriques actives...: ['accuracy', 'precision', 'recall', 'f1', 'roc_auc', 'log_loss']</a:t>
            </a:r>
            <a:endParaRPr b="1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3" name="Google Shape;343;g3b9e9e769d4_1_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125" y="180200"/>
            <a:ext cx="3820151" cy="350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3b9e9e769d4_1_215"/>
          <p:cNvSpPr txBox="1"/>
          <p:nvPr/>
        </p:nvSpPr>
        <p:spPr>
          <a:xfrm>
            <a:off x="3352654" y="167941"/>
            <a:ext cx="3178800" cy="25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🎯 CLASSIFICATION MODELER INITIALISÉ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Samples Train.......: 1176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Features Train......: 43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Samples Test........: 294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DISTRIBUTION DES CLASSES (TRAIN) :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Classe 0..........: 83.16%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Classe 1..........: 16.84%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DISTRIBUTION DES CLASSES (TEST) :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Classe 0..........: 86.73%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Classe 1..........: 13.27%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⚠️  DATASET DÉSÉQUILIBRÉ (Ratio 4.94:1)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Conseil : Utiliser class_weight='balanced' dans vos modèles</a:t>
            </a:r>
            <a:endParaRPr b="1"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b9e9e769d4_1_226"/>
          <p:cNvSpPr txBox="1"/>
          <p:nvPr>
            <p:ph type="title"/>
          </p:nvPr>
        </p:nvSpPr>
        <p:spPr>
          <a:xfrm>
            <a:off x="56648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Modélisation V1  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350" name="Google Shape;350;g3b9e9e769d4_1_226"/>
          <p:cNvSpPr txBox="1"/>
          <p:nvPr/>
        </p:nvSpPr>
        <p:spPr>
          <a:xfrm>
            <a:off x="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fr" sz="6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3b9e9e769d4_1_226"/>
          <p:cNvSpPr txBox="1"/>
          <p:nvPr>
            <p:ph type="title"/>
          </p:nvPr>
        </p:nvSpPr>
        <p:spPr>
          <a:xfrm>
            <a:off x="566488" y="356100"/>
            <a:ext cx="2859600" cy="4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ÉTAPE 3 : Modélisation initiale (baseline)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999999"/>
                </a:solidFill>
              </a:rPr>
              <a:t>1. Split stratifié (prepare_train_test_split) </a:t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999999"/>
                </a:solidFill>
              </a:rPr>
              <a:t>2. Initialisation du ClassificationModeler</a:t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3. Entraînements Individuels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999999"/>
                </a:solidFill>
              </a:rPr>
              <a:t>4. Evaluation Individuels</a:t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999999"/>
                </a:solidFill>
              </a:rPr>
              <a:t>5. Etude Comparatif</a:t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</p:txBody>
      </p:sp>
      <p:sp>
        <p:nvSpPr>
          <p:cNvPr id="352" name="Google Shape;352;g3b9e9e769d4_1_226"/>
          <p:cNvSpPr/>
          <p:nvPr/>
        </p:nvSpPr>
        <p:spPr>
          <a:xfrm>
            <a:off x="3392600" y="71700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53;g3b9e9e769d4_1_226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C9DAF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g3b9e9e769d4_1_226"/>
          <p:cNvSpPr txBox="1"/>
          <p:nvPr/>
        </p:nvSpPr>
        <p:spPr>
          <a:xfrm>
            <a:off x="3462650" y="3855475"/>
            <a:ext cx="27333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──────────────────────────────────────────────────────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📊 RAPPORT DE CLASSIFICATION (Baseline_Aleatoire)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──────────────────────────────────────────────────────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precision    recall  f1-score   support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0       0.86      0.81      0.84       255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1       0.11      0.15      0.13        39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accuracy                           0.72       294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macro avg       0.49      0.48      0.48       294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weighted avg       0.76      0.72      0.74       294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5" name="Google Shape;355;g3b9e9e769d4_1_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93335"/>
            <a:ext cx="4486276" cy="302632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3b9e9e769d4_1_226"/>
          <p:cNvSpPr txBox="1"/>
          <p:nvPr/>
        </p:nvSpPr>
        <p:spPr>
          <a:xfrm>
            <a:off x="6259100" y="3855475"/>
            <a:ext cx="27333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──────────────────────────────────────────────────────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📊 RÉSUMÉ COMPARATIF DES PERFORMANCES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──────────────────────────────────────────────────────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Métrique        |      Train |       Test |          Δ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ACCURACY        |     0.7092 |     0.7245 |    -0.0153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PRECISION       |     0.1505 |     0.1111 |    +0.0394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RECALL          |     0.1566 |     0.1538 |    +0.0027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F1              |     0.1535 |     0.1290 |    +0.0244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SPECIFICITE     |     0.8211 |     0.8118 |    +0.0093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ROC_AUC         |     0.5193 |     0.4296 |    +0.0897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MCC             |    -0.0220 |    -0.0301 |    +0.0081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7" name="Google Shape;357;g3b9e9e769d4_1_226"/>
          <p:cNvSpPr txBox="1"/>
          <p:nvPr/>
        </p:nvSpPr>
        <p:spPr>
          <a:xfrm>
            <a:off x="3392600" y="2153375"/>
            <a:ext cx="18684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95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XXGBClassifier</a:t>
            </a:r>
            <a:r>
              <a:rPr b="1" lang="fr" sz="59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b="1" sz="59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9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n_estimators      = 100,</a:t>
            </a:r>
            <a:endParaRPr b="1" sz="59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9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learning_rate     = 0.1,</a:t>
            </a:r>
            <a:endParaRPr b="1" sz="59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9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max_depth         = 6,</a:t>
            </a:r>
            <a:endParaRPr b="1" sz="59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9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use_label_encoder = False,</a:t>
            </a:r>
            <a:endParaRPr b="1" sz="59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9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eval_metric       = 'logloss',</a:t>
            </a:r>
            <a:endParaRPr b="1" sz="59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9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random_state      = 42</a:t>
            </a:r>
            <a:endParaRPr b="1" sz="59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9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9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8" name="Google Shape;358;g3b9e9e769d4_1_226"/>
          <p:cNvSpPr txBox="1"/>
          <p:nvPr/>
        </p:nvSpPr>
        <p:spPr>
          <a:xfrm>
            <a:off x="3392600" y="2859000"/>
            <a:ext cx="17460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95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CatBoostCompatible</a:t>
            </a:r>
            <a:r>
              <a:rPr b="1" lang="fr" sz="59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b="1" sz="59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9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iterations    = 100,</a:t>
            </a:r>
            <a:endParaRPr b="1" sz="59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9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learning_rate = 0.1,</a:t>
            </a:r>
            <a:endParaRPr b="1" sz="59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9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depth         = 6,</a:t>
            </a:r>
            <a:endParaRPr b="1" sz="59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9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verbose       = False,</a:t>
            </a:r>
            <a:endParaRPr b="1" sz="59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9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random_state  = 42</a:t>
            </a:r>
            <a:endParaRPr b="1" sz="59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9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59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9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9" name="Google Shape;359;g3b9e9e769d4_1_226"/>
          <p:cNvSpPr txBox="1"/>
          <p:nvPr/>
        </p:nvSpPr>
        <p:spPr>
          <a:xfrm>
            <a:off x="3392600" y="605825"/>
            <a:ext cx="14649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95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DummyClassifier</a:t>
            </a:r>
            <a:r>
              <a:rPr b="1" lang="fr" sz="59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b="1" sz="59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9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strategy='stratified'</a:t>
            </a:r>
            <a:endParaRPr b="1" sz="59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9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59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0" name="Google Shape;360;g3b9e9e769d4_1_226"/>
          <p:cNvSpPr txBox="1"/>
          <p:nvPr/>
        </p:nvSpPr>
        <p:spPr>
          <a:xfrm>
            <a:off x="3392600" y="1073238"/>
            <a:ext cx="14649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95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LogisticRegression</a:t>
            </a:r>
            <a:r>
              <a:rPr b="1" lang="fr" sz="59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b="1" sz="59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9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max_iter=1000, </a:t>
            </a:r>
            <a:endParaRPr b="1" sz="59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9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class_weight='balanced'</a:t>
            </a:r>
            <a:endParaRPr b="1" sz="59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9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59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9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1" name="Google Shape;361;g3b9e9e769d4_1_226"/>
          <p:cNvSpPr txBox="1"/>
          <p:nvPr/>
        </p:nvSpPr>
        <p:spPr>
          <a:xfrm>
            <a:off x="3392600" y="1627475"/>
            <a:ext cx="14649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95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RandomForestClassifier</a:t>
            </a:r>
            <a:r>
              <a:rPr b="1" lang="fr" sz="59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b="1" sz="59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9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n_estimators=100, </a:t>
            </a:r>
            <a:endParaRPr b="1" sz="59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9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class_weight='balanced'</a:t>
            </a:r>
            <a:endParaRPr b="1" sz="59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9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59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9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9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2" name="Google Shape;362;g3b9e9e769d4_1_226"/>
          <p:cNvSpPr txBox="1"/>
          <p:nvPr/>
        </p:nvSpPr>
        <p:spPr>
          <a:xfrm>
            <a:off x="3392600" y="144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Entraînements Individuels 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b="1" lang="fr" sz="9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Modèles</a:t>
            </a:r>
            <a:r>
              <a:rPr b="1" lang="fr" sz="9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avec </a:t>
            </a:r>
            <a:r>
              <a:rPr b="1" lang="fr" sz="9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Hyperparamètres</a:t>
            </a:r>
            <a:r>
              <a:rPr b="1" lang="fr" sz="9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basiques)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63" name="Google Shape;363;g3b9e9e769d4_1_226"/>
          <p:cNvSpPr txBox="1"/>
          <p:nvPr/>
        </p:nvSpPr>
        <p:spPr>
          <a:xfrm>
            <a:off x="3462650" y="37413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solidFill>
                  <a:srgbClr val="FF00FF"/>
                </a:solidFill>
              </a:rPr>
              <a:t>sklearn.metrics.classification_report(y_reel, y_predit, zero_division=0)</a:t>
            </a:r>
            <a:endParaRPr sz="600">
              <a:solidFill>
                <a:srgbClr val="FF00FF"/>
              </a:solidFill>
            </a:endParaRPr>
          </a:p>
        </p:txBody>
      </p:sp>
      <p:sp>
        <p:nvSpPr>
          <p:cNvPr id="364" name="Google Shape;364;g3b9e9e769d4_1_226"/>
          <p:cNvSpPr txBox="1"/>
          <p:nvPr/>
        </p:nvSpPr>
        <p:spPr>
          <a:xfrm>
            <a:off x="6259100" y="37413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solidFill>
                  <a:srgbClr val="FF00FF"/>
                </a:solidFill>
              </a:rPr>
              <a:t>_afficher_resume(scores_train, scores_test)    diff = v_train - v_test</a:t>
            </a:r>
            <a:endParaRPr sz="6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b9e9e769d4_1_261"/>
          <p:cNvSpPr txBox="1"/>
          <p:nvPr>
            <p:ph type="title"/>
          </p:nvPr>
        </p:nvSpPr>
        <p:spPr>
          <a:xfrm>
            <a:off x="56648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Modélisation V1  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370" name="Google Shape;370;g3b9e9e769d4_1_261"/>
          <p:cNvSpPr txBox="1"/>
          <p:nvPr/>
        </p:nvSpPr>
        <p:spPr>
          <a:xfrm>
            <a:off x="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fr" sz="6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3b9e9e769d4_1_261"/>
          <p:cNvSpPr txBox="1"/>
          <p:nvPr>
            <p:ph type="title"/>
          </p:nvPr>
        </p:nvSpPr>
        <p:spPr>
          <a:xfrm>
            <a:off x="566488" y="356100"/>
            <a:ext cx="2859600" cy="4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ÉTAPE 3 : Modélisation initiale (baseline)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999999"/>
                </a:solidFill>
              </a:rPr>
              <a:t>1. Split stratifié (prepare_train_test_split) </a:t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999999"/>
                </a:solidFill>
              </a:rPr>
              <a:t>2. Initialisation du ClassificationModeler</a:t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999999"/>
                </a:solidFill>
              </a:rPr>
              <a:t>3. Entraînements Individuels</a:t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4. Evaluation Individuels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999999"/>
                </a:solidFill>
              </a:rPr>
              <a:t>5. Etude Comparatif</a:t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</p:txBody>
      </p:sp>
      <p:sp>
        <p:nvSpPr>
          <p:cNvPr id="372" name="Google Shape;372;g3b9e9e769d4_1_261"/>
          <p:cNvSpPr/>
          <p:nvPr/>
        </p:nvSpPr>
        <p:spPr>
          <a:xfrm>
            <a:off x="3392600" y="71700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g3b9e9e769d4_1_261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C9DAF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g3b9e9e769d4_1_261"/>
          <p:cNvSpPr txBox="1"/>
          <p:nvPr/>
        </p:nvSpPr>
        <p:spPr>
          <a:xfrm>
            <a:off x="3462650" y="3855475"/>
            <a:ext cx="55398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============================================================================</a:t>
            </a:r>
            <a:endParaRPr b="1" i="0" sz="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Analyse de la Capacité Prédictive (ROC &amp; PR)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Diagnostic de l'Overfitting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Matrice de Confusion (Train / Test)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Séparabilité des Classes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75" name="Google Shape;375;g3b9e9e769d4_1_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575" y="90500"/>
            <a:ext cx="5019524" cy="35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"/>
          <p:cNvSpPr txBox="1"/>
          <p:nvPr>
            <p:ph type="title"/>
          </p:nvPr>
        </p:nvSpPr>
        <p:spPr>
          <a:xfrm>
            <a:off x="1272950" y="900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lang="fr"/>
              <a:t>Objectifs</a:t>
            </a:r>
            <a:r>
              <a:rPr b="0" lang="fr" sz="2400" u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du projet</a:t>
            </a:r>
            <a:endParaRPr b="0" sz="24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"/>
          <p:cNvSpPr txBox="1"/>
          <p:nvPr>
            <p:ph idx="1" type="body"/>
          </p:nvPr>
        </p:nvSpPr>
        <p:spPr>
          <a:xfrm>
            <a:off x="96175" y="2384200"/>
            <a:ext cx="3006600" cy="15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fr" sz="1000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Interlocuteurs clés</a:t>
            </a:r>
            <a:endParaRPr b="1" sz="1000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b="1"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Augustin Moser</a:t>
            </a:r>
            <a:r>
              <a:rPr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 Responsable SIRH (fournit les données)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b="1"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Amandine Rousset</a:t>
            </a:r>
            <a:r>
              <a:rPr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- Manager Data Scientist (cadrage méthodologique)</a:t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"/>
          <p:cNvSpPr txBox="1"/>
          <p:nvPr>
            <p:ph idx="1" type="body"/>
          </p:nvPr>
        </p:nvSpPr>
        <p:spPr>
          <a:xfrm>
            <a:off x="1297025" y="855625"/>
            <a:ext cx="73179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Département demandeur :</a:t>
            </a:r>
            <a:r>
              <a:rPr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Ressources Humaines (RH)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Problématique :</a:t>
            </a:r>
            <a:r>
              <a:rPr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Taux de démission (turnover) anormalement élevé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Objectif principal :</a:t>
            </a:r>
            <a:r>
              <a:rPr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Identifier les causes racines des démissions et proposer des leviers actionnable</a:t>
            </a:r>
            <a:r>
              <a:rPr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1"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"/>
          <p:cNvSpPr txBox="1"/>
          <p:nvPr>
            <p:ph idx="1" type="body"/>
          </p:nvPr>
        </p:nvSpPr>
        <p:spPr>
          <a:xfrm>
            <a:off x="3102775" y="2384200"/>
            <a:ext cx="2954400" cy="21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000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fr" sz="1000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Approche méthodologique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b="1"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Analyse exploratoire</a:t>
            </a:r>
            <a:r>
              <a:rPr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: Identifier différences entre employés partis vs restés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b="1"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Modélisation prédictive</a:t>
            </a:r>
            <a:r>
              <a:rPr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: Classification pour scorer probabilité de démission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b="1"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Interprétabilité</a:t>
            </a:r>
            <a:r>
              <a:rPr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: Extraction des causes via package SHAP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"/>
          <p:cNvSpPr txBox="1"/>
          <p:nvPr>
            <p:ph idx="1" type="body"/>
          </p:nvPr>
        </p:nvSpPr>
        <p:spPr>
          <a:xfrm>
            <a:off x="6130650" y="2384200"/>
            <a:ext cx="28101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000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fr" sz="1000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Données disponibles</a:t>
            </a:r>
            <a:endParaRPr b="1" sz="1000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 fichiers CSV provenant de sources différentes :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rabicPeriod"/>
            </a:pPr>
            <a:r>
              <a:rPr b="1"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SIRH</a:t>
            </a:r>
            <a:r>
              <a:rPr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: Fonction, âge, salaire, ancienneté, données sociodémographiques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rabicPeriod"/>
            </a:pPr>
            <a:r>
              <a:rPr b="1"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Évaluations de performance</a:t>
            </a:r>
            <a:r>
              <a:rPr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: Notes d'évaluation, satisfaction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AutoNum type="arabicPeriod"/>
            </a:pPr>
            <a:r>
              <a:rPr b="1"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Sondage bien-être</a:t>
            </a:r>
            <a:r>
              <a:rPr lang="f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: Réponses annuelles + indicateur de départ (target)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b9e9e769d4_1_282"/>
          <p:cNvSpPr txBox="1"/>
          <p:nvPr>
            <p:ph type="title"/>
          </p:nvPr>
        </p:nvSpPr>
        <p:spPr>
          <a:xfrm>
            <a:off x="56648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Modélisation V1  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381" name="Google Shape;381;g3b9e9e769d4_1_282"/>
          <p:cNvSpPr txBox="1"/>
          <p:nvPr/>
        </p:nvSpPr>
        <p:spPr>
          <a:xfrm>
            <a:off x="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fr" sz="6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3b9e9e769d4_1_282"/>
          <p:cNvSpPr txBox="1"/>
          <p:nvPr>
            <p:ph type="title"/>
          </p:nvPr>
        </p:nvSpPr>
        <p:spPr>
          <a:xfrm>
            <a:off x="566488" y="356100"/>
            <a:ext cx="2859600" cy="4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ÉTAPE 3 : Modélisation initiale (baseline)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999999"/>
                </a:solidFill>
              </a:rPr>
              <a:t>1. Split stratifié (prepare_train_test_split) </a:t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999999"/>
                </a:solidFill>
              </a:rPr>
              <a:t>2. Initialisation du ClassificationModeler</a:t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999999"/>
                </a:solidFill>
              </a:rPr>
              <a:t>3. Entraînements Individuels</a:t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999999"/>
                </a:solidFill>
              </a:rPr>
              <a:t>4. Evaluation Individuels</a:t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5. Etude Comparatif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</p:txBody>
      </p:sp>
      <p:sp>
        <p:nvSpPr>
          <p:cNvPr id="383" name="Google Shape;383;g3b9e9e769d4_1_282"/>
          <p:cNvSpPr/>
          <p:nvPr/>
        </p:nvSpPr>
        <p:spPr>
          <a:xfrm>
            <a:off x="3392600" y="71700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g3b9e9e769d4_1_282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C9DAF8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5" name="Google Shape;385;g3b9e9e769d4_1_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26" y="3861263"/>
            <a:ext cx="3207550" cy="11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3b9e9e769d4_1_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4199" y="117825"/>
            <a:ext cx="5116699" cy="3513351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3b9e9e769d4_1_282"/>
          <p:cNvSpPr txBox="1"/>
          <p:nvPr/>
        </p:nvSpPr>
        <p:spPr>
          <a:xfrm>
            <a:off x="3391364" y="3780183"/>
            <a:ext cx="55398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Superposition des Courbes ROC (En haut à gauche)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Mesurer la capacité de discrimination du modèle.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Coefficient de Corrélation de Matthews - MCC (En haut à droite)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Évaluer la qualité globale de la classification, surtout si les classes sont déséquilibrées.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Cartographie Précision / Rappel (En bas à gauche)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Visualiser l'arbitrage (Trade-off) entre la fiabilité et la quantité de détection.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Instabilité - F1_Train vs F1_Test (En bas à droite)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Détecter le Surapprentissage (Overfitting).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b5321c3273_0_905"/>
          <p:cNvSpPr txBox="1"/>
          <p:nvPr>
            <p:ph type="title"/>
          </p:nvPr>
        </p:nvSpPr>
        <p:spPr>
          <a:xfrm>
            <a:off x="56648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Modélisation avancée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393" name="Google Shape;393;g3b5321c3273_0_905"/>
          <p:cNvSpPr txBox="1"/>
          <p:nvPr/>
        </p:nvSpPr>
        <p:spPr>
          <a:xfrm>
            <a:off x="-5865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fr" sz="6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3b5321c3273_0_905"/>
          <p:cNvSpPr txBox="1"/>
          <p:nvPr>
            <p:ph type="title"/>
          </p:nvPr>
        </p:nvSpPr>
        <p:spPr>
          <a:xfrm>
            <a:off x="566488" y="356100"/>
            <a:ext cx="2859600" cy="4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ÉTAPE 4 : Modélisation avancée (gestion déséquilibre + optimisation)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1. Définir stratégie de modélisation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2. Validation croisée stratifiée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2.1 Feature Engineering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3. Entraînements Individuels 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3.1 Utilisation du Score F-bêta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4. Etude Comparatif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5. Optimisation 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5.1 Courbe Précision-Rappel et choix du seuil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5.2 Analyser feature importance (permutation)</a:t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5.3 Analyse des probabilités par type d'erreur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1. Les Probabilités de Prédiction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</p:txBody>
      </p:sp>
      <p:sp>
        <p:nvSpPr>
          <p:cNvPr id="395" name="Google Shape;395;g3b5321c3273_0_905"/>
          <p:cNvSpPr/>
          <p:nvPr/>
        </p:nvSpPr>
        <p:spPr>
          <a:xfrm>
            <a:off x="3392600" y="71700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g3b5321c3273_0_905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D9EAD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g3b5321c3273_0_905"/>
          <p:cNvSpPr txBox="1"/>
          <p:nvPr/>
        </p:nvSpPr>
        <p:spPr>
          <a:xfrm>
            <a:off x="3462650" y="3855475"/>
            <a:ext cx="55398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3961"/>
              <a:buFont typeface="Arial"/>
              <a:buNone/>
            </a:pPr>
            <a:r>
              <a:rPr b="1" i="0" lang="fr" sz="26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============================================================================</a:t>
            </a:r>
            <a:endParaRPr b="1" i="0" sz="26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🔍 Distribution de la cible (attrition_binary):</a:t>
            </a:r>
            <a:endParaRPr b="1" sz="2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attrition_binary</a:t>
            </a:r>
            <a:endParaRPr b="1" sz="2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0    1233</a:t>
            </a:r>
            <a:endParaRPr b="1" sz="2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1     237</a:t>
            </a:r>
            <a:endParaRPr b="1" sz="2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Name: count, dtype: int64</a:t>
            </a:r>
            <a:endParaRPr b="1" sz="2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📊 Distribution relative:</a:t>
            </a:r>
            <a:endParaRPr b="1" sz="2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attrition_binary</a:t>
            </a:r>
            <a:endParaRPr b="1" sz="2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0    0.838776</a:t>
            </a:r>
            <a:endParaRPr b="1" sz="2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1    0.161224</a:t>
            </a:r>
            <a:endParaRPr b="1" sz="2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Name: proportion, dtype: float64</a:t>
            </a:r>
            <a:endParaRPr b="1" sz="2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⚠️ Ratio de déséquilibre: 5.20:1</a:t>
            </a:r>
            <a:endParaRPr b="1" sz="2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SMOTE Counter y_train_smote: Counter({0: 1233, 1: 237})</a:t>
            </a:r>
            <a:endParaRPr b="1" sz="2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8" name="Google Shape;398;g3b5321c3273_0_9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249" y="2425050"/>
            <a:ext cx="3175063" cy="13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3b5321c3273_0_9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2800" y="90493"/>
            <a:ext cx="3723076" cy="142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3b5321c3273_0_905"/>
          <p:cNvSpPr txBox="1"/>
          <p:nvPr/>
        </p:nvSpPr>
        <p:spPr>
          <a:xfrm>
            <a:off x="3392600" y="1518700"/>
            <a:ext cx="183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latin typeface="Lato"/>
                <a:ea typeface="Lato"/>
                <a:cs typeface="Lato"/>
                <a:sym typeface="Lato"/>
              </a:rPr>
              <a:t>⚖️ 1. Analyse du déséquilibre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1" name="Google Shape;401;g3b5321c3273_0_9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2187" y="1518700"/>
            <a:ext cx="3473319" cy="833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2" name="Google Shape;402;g3b5321c3273_0_905"/>
          <p:cNvSpPr txBox="1"/>
          <p:nvPr/>
        </p:nvSpPr>
        <p:spPr>
          <a:xfrm>
            <a:off x="3738900" y="1901500"/>
            <a:ext cx="156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latin typeface="Lato"/>
                <a:ea typeface="Lato"/>
                <a:cs typeface="Lato"/>
                <a:sym typeface="Lato"/>
              </a:rPr>
              <a:t>📊 Stratégie de modélisation recommandée</a:t>
            </a:r>
            <a:endParaRPr b="1"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g3b5321c3273_0_905"/>
          <p:cNvSpPr/>
          <p:nvPr/>
        </p:nvSpPr>
        <p:spPr>
          <a:xfrm>
            <a:off x="6739200" y="2183725"/>
            <a:ext cx="1024800" cy="15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4" name="Google Shape;404;g3b5321c3273_0_905"/>
          <p:cNvSpPr txBox="1"/>
          <p:nvPr/>
        </p:nvSpPr>
        <p:spPr>
          <a:xfrm>
            <a:off x="3392600" y="2428338"/>
            <a:ext cx="197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latin typeface="Lato"/>
                <a:ea typeface="Lato"/>
                <a:cs typeface="Lato"/>
                <a:sym typeface="Lato"/>
              </a:rPr>
              <a:t>📐 2. Identification des Métriques d'évaluation prioritaires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b9e9e769d4_1_310"/>
          <p:cNvSpPr txBox="1"/>
          <p:nvPr>
            <p:ph type="title"/>
          </p:nvPr>
        </p:nvSpPr>
        <p:spPr>
          <a:xfrm>
            <a:off x="56648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Modélisation avancée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410" name="Google Shape;410;g3b9e9e769d4_1_310"/>
          <p:cNvSpPr txBox="1"/>
          <p:nvPr/>
        </p:nvSpPr>
        <p:spPr>
          <a:xfrm>
            <a:off x="-5865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fr" sz="6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3b9e9e769d4_1_310"/>
          <p:cNvSpPr txBox="1"/>
          <p:nvPr>
            <p:ph type="title"/>
          </p:nvPr>
        </p:nvSpPr>
        <p:spPr>
          <a:xfrm>
            <a:off x="566488" y="356100"/>
            <a:ext cx="2859600" cy="4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ÉTAPE 4 : Modélisation avancée (gestion déséquilibre + optimisation)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1. Définir stratégie de modélisation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2. Validation croisée stratifiée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2</a:t>
            </a:r>
            <a:r>
              <a:rPr b="1" lang="fr" sz="900">
                <a:solidFill>
                  <a:srgbClr val="666666"/>
                </a:solidFill>
              </a:rPr>
              <a:t>.1 Feature Engineering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3</a:t>
            </a:r>
            <a:r>
              <a:rPr b="1" lang="fr" sz="900">
                <a:solidFill>
                  <a:srgbClr val="666666"/>
                </a:solidFill>
              </a:rPr>
              <a:t>. Entraînements Individuels 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3.1 Utilisation du Score F-bêta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4. Etude Comparatif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5. Optimisation 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5.1 Courbe Précision-Rappel et choix du seuil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5.2 Analyser feature importance (permutation)</a:t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5.3 Analyse des probabilités par type d'erreur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1. Les Probabilités de Prédiction</a:t>
            </a:r>
            <a:endParaRPr b="1" sz="8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</p:txBody>
      </p:sp>
      <p:sp>
        <p:nvSpPr>
          <p:cNvPr id="412" name="Google Shape;412;g3b9e9e769d4_1_310"/>
          <p:cNvSpPr/>
          <p:nvPr/>
        </p:nvSpPr>
        <p:spPr>
          <a:xfrm>
            <a:off x="3392600" y="71700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g3b9e9e769d4_1_310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D9EAD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g3b9e9e769d4_1_310"/>
          <p:cNvSpPr txBox="1"/>
          <p:nvPr/>
        </p:nvSpPr>
        <p:spPr>
          <a:xfrm>
            <a:off x="3462650" y="3855475"/>
            <a:ext cx="55398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3961"/>
              <a:buFont typeface="Arial"/>
              <a:buNone/>
            </a:pPr>
            <a:r>
              <a:rPr b="1" i="0" lang="fr" sz="265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============================================================================</a:t>
            </a:r>
            <a:endParaRPr b="1" i="0" sz="265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✅ UTILISATION DE train_test_split AVEC STRATIFICATION</a:t>
            </a:r>
            <a:endParaRPr b="1" sz="2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X_train, X_test, y_train, y_test = train_test_split(</a:t>
            </a:r>
            <a:endParaRPr b="1" sz="2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X_prep, y_prep,</a:t>
            </a:r>
            <a:endParaRPr b="1" sz="2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test_size=0.25,           # 25% pour le test (règle standard)</a:t>
            </a:r>
            <a:endParaRPr b="1" sz="2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fr" sz="26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stratify=y_prep,</a:t>
            </a:r>
            <a:r>
              <a:rPr b="1" lang="fr" sz="2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# ⚠️ CRUCIAL : préserve la distribution des classes</a:t>
            </a:r>
            <a:endParaRPr b="1" sz="2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random_state=42,          # Reproductibilité</a:t>
            </a:r>
            <a:endParaRPr b="1" sz="2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shuffle=True              # Mélange avant split</a:t>
            </a:r>
            <a:endParaRPr b="1" sz="2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📊 Vérification de la stratification :</a:t>
            </a:r>
            <a:endParaRPr b="1" sz="2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Dataset complet............: {0: 0.8387755102040816, 1: 0.16122448979591836}</a:t>
            </a:r>
            <a:endParaRPr b="1" sz="2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Train set..................: {0: 0.838475499092559,  1: 0.16152450090744103}</a:t>
            </a:r>
            <a:endParaRPr b="1" sz="2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Test set...................: {0: 0.8396739130434783, 1: 0.16032608695652173}</a:t>
            </a:r>
            <a:endParaRPr b="1" sz="2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5" name="Google Shape;415;g3b9e9e769d4_1_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2072" y="116950"/>
            <a:ext cx="4308652" cy="3579099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3b9e9e769d4_1_310"/>
          <p:cNvSpPr txBox="1"/>
          <p:nvPr/>
        </p:nvSpPr>
        <p:spPr>
          <a:xfrm>
            <a:off x="3462650" y="1389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latin typeface="Montserrat"/>
                <a:ea typeface="Montserrat"/>
                <a:cs typeface="Montserrat"/>
                <a:sym typeface="Montserrat"/>
              </a:rPr>
              <a:t>Initialisation du ClassificationModeler</a:t>
            </a:r>
            <a:endParaRPr/>
          </a:p>
        </p:txBody>
      </p:sp>
      <p:sp>
        <p:nvSpPr>
          <p:cNvPr id="417" name="Google Shape;417;g3b9e9e769d4_1_310"/>
          <p:cNvSpPr/>
          <p:nvPr/>
        </p:nvSpPr>
        <p:spPr>
          <a:xfrm>
            <a:off x="7290675" y="1875061"/>
            <a:ext cx="918300" cy="113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g3b9e9e769d4_1_310"/>
          <p:cNvSpPr/>
          <p:nvPr/>
        </p:nvSpPr>
        <p:spPr>
          <a:xfrm>
            <a:off x="7044275" y="2529275"/>
            <a:ext cx="278700" cy="34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g3b9e9e769d4_1_310"/>
          <p:cNvSpPr/>
          <p:nvPr/>
        </p:nvSpPr>
        <p:spPr>
          <a:xfrm>
            <a:off x="5516086" y="2538961"/>
            <a:ext cx="278700" cy="34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b9e9e769d4_1_332"/>
          <p:cNvSpPr txBox="1"/>
          <p:nvPr>
            <p:ph type="title"/>
          </p:nvPr>
        </p:nvSpPr>
        <p:spPr>
          <a:xfrm>
            <a:off x="56648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Modélisation avancée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425" name="Google Shape;425;g3b9e9e769d4_1_332"/>
          <p:cNvSpPr txBox="1"/>
          <p:nvPr/>
        </p:nvSpPr>
        <p:spPr>
          <a:xfrm>
            <a:off x="-5865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fr" sz="6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3b9e9e769d4_1_332"/>
          <p:cNvSpPr txBox="1"/>
          <p:nvPr>
            <p:ph type="title"/>
          </p:nvPr>
        </p:nvSpPr>
        <p:spPr>
          <a:xfrm>
            <a:off x="566488" y="356100"/>
            <a:ext cx="2859600" cy="4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ÉTAPE 4 : Modélisation avancée (gestion déséquilibre + optimisation)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1. Définir stratégie de modélisation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2. Validation croisée stratifiée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2.1 Feature Engineering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3. Entraînements Individuels 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3.1 Utilisation du Score F-bêta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4. Etude Comparatif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5. Optimisation 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5.1 Courbe Précision-Rappel et choix du seuil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5.2 Analyser feature importance (permutation)</a:t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5.3 Analyse des probabilités par type d'erreur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1. Les Probabilités de Prédiction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</p:txBody>
      </p:sp>
      <p:sp>
        <p:nvSpPr>
          <p:cNvPr id="427" name="Google Shape;427;g3b9e9e769d4_1_332"/>
          <p:cNvSpPr/>
          <p:nvPr/>
        </p:nvSpPr>
        <p:spPr>
          <a:xfrm>
            <a:off x="3392600" y="71700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g3b9e9e769d4_1_332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D9EAD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9" name="Google Shape;429;g3b9e9e769d4_1_332"/>
          <p:cNvSpPr txBox="1"/>
          <p:nvPr/>
        </p:nvSpPr>
        <p:spPr>
          <a:xfrm>
            <a:off x="3462650" y="3855475"/>
            <a:ext cx="55398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fr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============================================================================</a:t>
            </a:r>
            <a:endParaRPr b="1" i="0" sz="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✅ Features avant (X_train)......: 43 colonnes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✅ Features avant (X_train)......: 43 colonnes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✅ Features après (X_train)......: 51 colonnes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✅ Nouvelles Features (8)......: ['fe1_ratio_stagnation', 'fe2_stabilite_manager', 'fe3_indice_job_hopping', 'fe4_anciennete_relative', 'fe5_satisfaction_globale', 'fe6_risque_overwork', 'fe7_penibilite_trajet', 'fe8_valeur_experience']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0" name="Google Shape;430;g3b9e9e769d4_1_3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5175" y="114975"/>
            <a:ext cx="5317375" cy="35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b9e9e769d4_1_345"/>
          <p:cNvSpPr txBox="1"/>
          <p:nvPr>
            <p:ph type="title"/>
          </p:nvPr>
        </p:nvSpPr>
        <p:spPr>
          <a:xfrm>
            <a:off x="56648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Modélisation avancée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436" name="Google Shape;436;g3b9e9e769d4_1_345"/>
          <p:cNvSpPr txBox="1"/>
          <p:nvPr/>
        </p:nvSpPr>
        <p:spPr>
          <a:xfrm>
            <a:off x="-5865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fr" sz="6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3b9e9e769d4_1_345"/>
          <p:cNvSpPr txBox="1"/>
          <p:nvPr>
            <p:ph type="title"/>
          </p:nvPr>
        </p:nvSpPr>
        <p:spPr>
          <a:xfrm>
            <a:off x="566488" y="356100"/>
            <a:ext cx="2859600" cy="4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ÉTAPE 4 : Modélisation avancée (gestion déséquilibre + optimisation)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1. Définir stratégie de modélisation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2. Validation croisée stratifiée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2.1 Feature Engineering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3. Entraînements Individuels 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3.1 Utilisation du Score F-bêta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4. Etude Comparatif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5. Optimisation 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5.1 Courbe Précision-Rappel et choix du seuil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5.2 Analyser feature importance (permutation)</a:t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5.3 Analyse des probabilités par type d'erreur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1. Les Probabilités de Prédiction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</p:txBody>
      </p:sp>
      <p:sp>
        <p:nvSpPr>
          <p:cNvPr id="438" name="Google Shape;438;g3b9e9e769d4_1_345"/>
          <p:cNvSpPr/>
          <p:nvPr/>
        </p:nvSpPr>
        <p:spPr>
          <a:xfrm>
            <a:off x="3392600" y="71700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9" name="Google Shape;439;g3b9e9e769d4_1_345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D9EAD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g3b9e9e769d4_1_345"/>
          <p:cNvSpPr txBox="1"/>
          <p:nvPr/>
        </p:nvSpPr>
        <p:spPr>
          <a:xfrm>
            <a:off x="3425825" y="420000"/>
            <a:ext cx="1994400" cy="3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DummyClassifier</a:t>
            </a: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strategy         = 'stratified', 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random_state     = 42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LogisticRegression</a:t>
            </a: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class_weight      = 'balanced',   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max_iter          = 1000,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random_state      = 42,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solver            = 'liblinear'   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RandomForestClassifier</a:t>
            </a: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n_estimators      = 200,    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max_depth         = 10,   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min_samples_split = 20,     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min_samples_leaf  = 10,       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class_weight      = 'balanced',   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random_state      = 42,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n_jobs            = -1      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GradientBoostingClassifier</a:t>
            </a: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n_estimators      = 150,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learning_rate     = 0.1,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max_depth         = 5,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min_samples_split = 20,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min_samples_leaf  = 10,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random_state      = 42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XGBClassifier</a:t>
            </a: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n_estimators      = 200,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max_depth         = 6,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learning_rate     = 0.05,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min_child_weight  = 3,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scale_pos_weight  = ratio_classes, 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random_state      = 42,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use_label_encoder = False,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eval_metric       = 'logloss',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n_jobs            = -1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RandomForestClassifier</a:t>
            </a: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n_estimators      = 200,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max_depth         = 10,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random_state      = 42,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n_jobs            = -1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1" name="Google Shape;441;g3b9e9e769d4_1_345"/>
          <p:cNvSpPr txBox="1"/>
          <p:nvPr/>
        </p:nvSpPr>
        <p:spPr>
          <a:xfrm>
            <a:off x="3392600" y="905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Entraînements Individuels 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(Modèles avec </a:t>
            </a:r>
            <a:r>
              <a:rPr b="1" lang="fr" sz="9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HyperParamètres</a:t>
            </a:r>
            <a:r>
              <a:rPr b="1" lang="fr" sz="9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fr" sz="9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modifiés</a:t>
            </a:r>
            <a:r>
              <a:rPr b="1" lang="fr" sz="9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442" name="Google Shape;442;g3b9e9e769d4_1_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126" y="640875"/>
            <a:ext cx="3936326" cy="26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3b9e9e769d4_1_345"/>
          <p:cNvSpPr txBox="1"/>
          <p:nvPr/>
        </p:nvSpPr>
        <p:spPr>
          <a:xfrm>
            <a:off x="3462650" y="3855475"/>
            <a:ext cx="27333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────────────────────────────────────────────────────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📊 RAPPORT DE CLASSIFICATION (LogisticReg_Balanced)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─────────────────────────────────────────────────────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precision    recall  f1-score   support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0       0.92      0.83      0.87       309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1       0.40      0.61      0.48        59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accuracy                           0.79       368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macro avg       0.66      0.72      0.68       368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weighted avg       0.83      0.79      0.81       368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4" name="Google Shape;444;g3b9e9e769d4_1_345"/>
          <p:cNvSpPr txBox="1"/>
          <p:nvPr/>
        </p:nvSpPr>
        <p:spPr>
          <a:xfrm>
            <a:off x="6259100" y="3855475"/>
            <a:ext cx="27333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──────────────────────────────────────────────────────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📊 RÉSUMÉ COMPARATIF DES PERFORMANCES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──────────────────────────────────────────────────────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Métrique        |      Train |       Test |          Δ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ACCURACY        |     0.8022 |     0.7908 |    +0.0114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PRECISION       |     0.4408 |     0.4000 |    +0.0408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RECALL          |     0.8371 |     0.6102 |    +0.2269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F1              |     0.5775 |     0.4832 |    +0.0943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F2              |     0.7095 |     0.5521 |    +0.1574</a:t>
            </a:r>
            <a:endParaRPr b="1" sz="9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SPECIFICITE     |     0.7955 |     0.8252 |    -0.0298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ROC_AUC         |     0.8846 |     0.8028 |    +0.0818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MCC             |     0.5048 |     0.3717 |    +0.1331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b9e9e769d4_1_355"/>
          <p:cNvSpPr txBox="1"/>
          <p:nvPr>
            <p:ph type="title"/>
          </p:nvPr>
        </p:nvSpPr>
        <p:spPr>
          <a:xfrm>
            <a:off x="56648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Modélisation avancée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450" name="Google Shape;450;g3b9e9e769d4_1_355"/>
          <p:cNvSpPr txBox="1"/>
          <p:nvPr/>
        </p:nvSpPr>
        <p:spPr>
          <a:xfrm>
            <a:off x="-5865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fr" sz="6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3b9e9e769d4_1_355"/>
          <p:cNvSpPr txBox="1"/>
          <p:nvPr>
            <p:ph type="title"/>
          </p:nvPr>
        </p:nvSpPr>
        <p:spPr>
          <a:xfrm>
            <a:off x="566488" y="356100"/>
            <a:ext cx="2859600" cy="4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ÉTAPE 4 : Modélisation avancée (gestion déséquilibre + optimisation)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1. Définir stratégie de modélisation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2. Validation croisée stratifiée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2.1 Feature Engineering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3. Entraînements Individuels 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3.1 Utilisation du Score F-bêta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4. Etude Comparatif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5. Optimisation 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5.1 Courbe Précision-Rappel et choix du seuil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5.2 Analyser feature importance (permutation)</a:t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5.3 Analyse des probabilités par type d'erreur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1. Les Probabilités de Prédiction</a:t>
            </a:r>
            <a:endParaRPr b="1" sz="8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</p:txBody>
      </p:sp>
      <p:sp>
        <p:nvSpPr>
          <p:cNvPr id="452" name="Google Shape;452;g3b9e9e769d4_1_355"/>
          <p:cNvSpPr/>
          <p:nvPr/>
        </p:nvSpPr>
        <p:spPr>
          <a:xfrm>
            <a:off x="3392600" y="71700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3" name="Google Shape;453;g3b9e9e769d4_1_355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D9EAD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g3b9e9e769d4_1_355"/>
          <p:cNvSpPr txBox="1"/>
          <p:nvPr/>
        </p:nvSpPr>
        <p:spPr>
          <a:xfrm>
            <a:off x="3462650" y="3855475"/>
            <a:ext cx="55398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fr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============================================================================</a:t>
            </a:r>
            <a:endParaRPr b="1" i="0" sz="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CUSTOM_METRICS = {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    'accuracy' : 'accuracy',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    'precision': make_scorer(precision_score , average='binary', zero_division=0),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    'recall'   : make_scorer(recall_score    , average='binary', zero_division=0),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    'f1'       : make_scorer(f1_score        , average='binary', zero_division=0),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    'f2'       : make_scorer(fbeta_score     , average='binary', zero_division=0, beta=2  ),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    'roc_auc'  : 'roc_auc',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    'log_loss' : 'neg_log_loss'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}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df_resultados = modeler.</a:t>
            </a:r>
            <a:r>
              <a:rPr b="1" lang="fr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comparer_modeles_with_custom_metrics</a:t>
            </a:r>
            <a:r>
              <a:rPr b="1" lang="fr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(trier_par='</a:t>
            </a:r>
            <a:r>
              <a:rPr b="1" lang="fr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f2</a:t>
            </a:r>
            <a:r>
              <a:rPr b="1" lang="fr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', custom_metrics=CUSTOM_METRICS)</a:t>
            </a:r>
            <a:endParaRPr b="1"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5" name="Google Shape;455;g3b9e9e769d4_1_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151" y="203437"/>
            <a:ext cx="3879300" cy="1411624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6" name="Google Shape;456;g3b9e9e769d4_1_355"/>
          <p:cNvSpPr txBox="1"/>
          <p:nvPr/>
        </p:nvSpPr>
        <p:spPr>
          <a:xfrm>
            <a:off x="3425825" y="33950"/>
            <a:ext cx="3000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 sz="1300">
                <a:highlight>
                  <a:srgbClr val="FFFFFF"/>
                </a:highlight>
              </a:rPr>
              <a:t>Meilleur </a:t>
            </a:r>
            <a:r>
              <a:rPr b="1" lang="fr" sz="1300">
                <a:highlight>
                  <a:srgbClr val="FFFFFF"/>
                </a:highlight>
              </a:rPr>
              <a:t>Modèle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LogisticRegression</a:t>
            </a:r>
            <a:endParaRPr b="1" sz="90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b="1" lang="fr" sz="9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Trié</a:t>
            </a:r>
            <a:r>
              <a:rPr b="1" lang="fr" sz="9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 par Rappel)</a:t>
            </a:r>
            <a:endParaRPr b="1" sz="90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7" name="Google Shape;457;g3b9e9e769d4_1_3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858" y="1855088"/>
            <a:ext cx="3952592" cy="1834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3b9e9e769d4_1_3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2637" y="805343"/>
            <a:ext cx="1372738" cy="2884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ba12d0eeb1_0_11"/>
          <p:cNvSpPr txBox="1"/>
          <p:nvPr>
            <p:ph type="title"/>
          </p:nvPr>
        </p:nvSpPr>
        <p:spPr>
          <a:xfrm>
            <a:off x="56648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Modélisation avancée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464" name="Google Shape;464;g3ba12d0eeb1_0_11"/>
          <p:cNvSpPr txBox="1"/>
          <p:nvPr/>
        </p:nvSpPr>
        <p:spPr>
          <a:xfrm>
            <a:off x="-5865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fr" sz="6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3ba12d0eeb1_0_11"/>
          <p:cNvSpPr txBox="1"/>
          <p:nvPr>
            <p:ph type="title"/>
          </p:nvPr>
        </p:nvSpPr>
        <p:spPr>
          <a:xfrm>
            <a:off x="566488" y="356100"/>
            <a:ext cx="2859600" cy="4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ÉTAPE 4 : Modélisation avancée (gestion déséquilibre + optimisation)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1. Définir stratégie de modélisation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2. Validation croisée stratifiée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2.1 Feature Engineering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3. Entraînements Individuels 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3.1 Utilisation du Score F-bêta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4. Etude Comparatif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5. Optimisation 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5.1 Courbe Précision-Rappel et choix du seuil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5.2 Analyser feature importance (permutation)</a:t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5.3 Analyse des probabilités par type d'erreur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1. Les Probabilités de Prédiction</a:t>
            </a:r>
            <a:endParaRPr b="1" sz="8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</p:txBody>
      </p:sp>
      <p:sp>
        <p:nvSpPr>
          <p:cNvPr id="466" name="Google Shape;466;g3ba12d0eeb1_0_11"/>
          <p:cNvSpPr/>
          <p:nvPr/>
        </p:nvSpPr>
        <p:spPr>
          <a:xfrm>
            <a:off x="3392600" y="71700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7" name="Google Shape;467;g3ba12d0eeb1_0_11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D9EAD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8" name="Google Shape;468;g3ba12d0eeb1_0_11"/>
          <p:cNvSpPr txBox="1"/>
          <p:nvPr/>
        </p:nvSpPr>
        <p:spPr>
          <a:xfrm>
            <a:off x="3392600" y="144125"/>
            <a:ext cx="3000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fr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fr" sz="7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Matrices de Confusion </a:t>
            </a:r>
            <a:r>
              <a:rPr b="1" lang="fr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(Bas) (Seuils 0.50 / 0.72)</a:t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Comparaison des Stratégies Opérationnelles</a:t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fr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fr" sz="7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Courbe ROC</a:t>
            </a:r>
            <a:r>
              <a:rPr b="1" lang="fr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(Haut - Gauche)</a:t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Performance Globale du Modèle (AUC : 0.80)</a:t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b="1" lang="fr" sz="7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Courbe Précision-Rappel</a:t>
            </a:r>
            <a:r>
              <a:rPr b="1" lang="fr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(Haut - Droite)</a:t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Fiabilité des Alertes vs Couverture des Risques</a:t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9" name="Google Shape;469;g3ba12d0eeb1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070" y="1138525"/>
            <a:ext cx="2701855" cy="1309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3ba12d0eeb1_0_11" title="Screenshot 2026-01-22 at 23.14.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713" y="96595"/>
            <a:ext cx="2614464" cy="1044887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3ba12d0eeb1_0_11"/>
          <p:cNvSpPr txBox="1"/>
          <p:nvPr/>
        </p:nvSpPr>
        <p:spPr>
          <a:xfrm>
            <a:off x="3392600" y="3855475"/>
            <a:ext cx="27333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────────────────────────────────────────────────────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📊 RAPPORT DE CLASSIFICATION (LogisticReg_Balanced)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─────────────────────────────────────────────────────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precision    recall  f1-score   support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0       0.92      0.83      0.87       309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1       0.40      0.61      0.48        59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accuracy                           0.79       368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macro avg       0.66      0.72      0.68       368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weighted avg       0.83      0.79      0.81       368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2" name="Google Shape;472;g3ba12d0eeb1_0_11"/>
          <p:cNvSpPr txBox="1"/>
          <p:nvPr/>
        </p:nvSpPr>
        <p:spPr>
          <a:xfrm>
            <a:off x="6125900" y="3924414"/>
            <a:ext cx="2932500" cy="10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✨ Nouveau bilan pour LogisticReg_Balanced (Seuil 0.72)  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precision    recall  f1-score   support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0       0.91      0.94      0.92       309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1       0.62      0.49      0.55        59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accuracy                           0.87       368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macro avg       0.76      0.72      0.74       368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weighted avg       0.86      0.87      0.86       368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3" name="Google Shape;473;g3ba12d0eeb1_0_11"/>
          <p:cNvSpPr txBox="1"/>
          <p:nvPr/>
        </p:nvSpPr>
        <p:spPr>
          <a:xfrm>
            <a:off x="3426100" y="1721825"/>
            <a:ext cx="27333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trouver_seuil_optimal(y_true, y_probs):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meilleur_seuil = 0.5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meilleur_f1    = 0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# On teste 100 seuils différents entre 0.1 et 0.9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for seuil in np.linspace(0.1, 0.9, 100):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y_pred = (y_probs &gt;= seuil).astype(int)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score  = f1_score(y_true, y_pred)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if score &gt; meilleur_f1: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meilleur_f1    = score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meilleur_seuil = seuil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meilleur_seuil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74" name="Google Shape;474;g3ba12d0eeb1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7150" y="2513650"/>
            <a:ext cx="1199775" cy="1175700"/>
          </a:xfrm>
          <a:prstGeom prst="rect">
            <a:avLst/>
          </a:prstGeom>
          <a:solidFill>
            <a:srgbClr val="FFFFFF"/>
          </a:solidFill>
          <a:ln cap="flat" cmpd="sng" w="97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5" name="Google Shape;475;g3ba12d0eeb1_0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9714" y="2513653"/>
            <a:ext cx="1147500" cy="1175696"/>
          </a:xfrm>
          <a:prstGeom prst="rect">
            <a:avLst/>
          </a:prstGeom>
          <a:solidFill>
            <a:srgbClr val="FFFFFF"/>
          </a:solidFill>
          <a:ln cap="flat" cmpd="sng" w="97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6" name="Google Shape;476;g3ba12d0eeb1_0_11"/>
          <p:cNvSpPr txBox="1"/>
          <p:nvPr/>
        </p:nvSpPr>
        <p:spPr>
          <a:xfrm>
            <a:off x="3732275" y="2890550"/>
            <a:ext cx="198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highlight>
                  <a:srgbClr val="FFFFFF"/>
                </a:highlight>
              </a:rPr>
              <a:t>💡</a:t>
            </a:r>
            <a:r>
              <a:rPr b="1" lang="fr" sz="1000">
                <a:solidFill>
                  <a:srgbClr val="9900FF"/>
                </a:solidFill>
                <a:highlight>
                  <a:srgbClr val="FFFFFF"/>
                </a:highlight>
              </a:rPr>
              <a:t> Seuil optimal trouvé : 0.72</a:t>
            </a:r>
            <a:endParaRPr b="1" sz="90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7" name="Google Shape;477;g3ba12d0eeb1_0_11"/>
          <p:cNvSpPr txBox="1"/>
          <p:nvPr/>
        </p:nvSpPr>
        <p:spPr>
          <a:xfrm>
            <a:off x="3392600" y="145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b="1" lang="f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hoix du seuil a travers de une fonction: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8" name="Google Shape;478;g3ba12d0eeb1_0_11"/>
          <p:cNvSpPr/>
          <p:nvPr/>
        </p:nvSpPr>
        <p:spPr>
          <a:xfrm>
            <a:off x="8564000" y="2474900"/>
            <a:ext cx="159900" cy="1146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79" name="Google Shape;479;g3ba12d0eeb1_0_11"/>
          <p:cNvCxnSpPr>
            <a:endCxn id="478" idx="1"/>
          </p:cNvCxnSpPr>
          <p:nvPr/>
        </p:nvCxnSpPr>
        <p:spPr>
          <a:xfrm flipH="1" rot="10800000">
            <a:off x="5657000" y="3048050"/>
            <a:ext cx="2907000" cy="23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" name="Google Shape;480;g3ba12d0eeb1_0_11"/>
          <p:cNvSpPr txBox="1"/>
          <p:nvPr/>
        </p:nvSpPr>
        <p:spPr>
          <a:xfrm>
            <a:off x="3357975" y="3110725"/>
            <a:ext cx="3068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Seuil 0.50 </a:t>
            </a:r>
            <a:r>
              <a:rPr lang="fr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(Approche Préventive) : On détecte 36 départs, mais on mobilise RH pour 54 personnes qui ne seraient finalement pas parties.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Seuil 0.72 </a:t>
            </a:r>
            <a:r>
              <a:rPr lang="fr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b="1" lang="fr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Approche Ciblée</a:t>
            </a:r>
            <a:r>
              <a:rPr lang="fr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: On réduit les erreurs de diagnostic de 66% (de 54 à 18), rendant l'action RH beaucoup plus efficace et crédible.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1" name="Google Shape;481;g3ba12d0eeb1_0_11"/>
          <p:cNvSpPr txBox="1"/>
          <p:nvPr/>
        </p:nvSpPr>
        <p:spPr>
          <a:xfrm>
            <a:off x="5719175" y="144116"/>
            <a:ext cx="49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⚓︎</a:t>
            </a:r>
            <a:endParaRPr sz="2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ba12d0eeb1_0_39"/>
          <p:cNvSpPr txBox="1"/>
          <p:nvPr>
            <p:ph type="title"/>
          </p:nvPr>
        </p:nvSpPr>
        <p:spPr>
          <a:xfrm>
            <a:off x="56648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Modélisation avancée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487" name="Google Shape;487;g3ba12d0eeb1_0_39"/>
          <p:cNvSpPr txBox="1"/>
          <p:nvPr/>
        </p:nvSpPr>
        <p:spPr>
          <a:xfrm>
            <a:off x="-5865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fr" sz="6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3ba12d0eeb1_0_39"/>
          <p:cNvSpPr txBox="1"/>
          <p:nvPr>
            <p:ph type="title"/>
          </p:nvPr>
        </p:nvSpPr>
        <p:spPr>
          <a:xfrm>
            <a:off x="566488" y="356100"/>
            <a:ext cx="2859600" cy="4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ÉTAPE 4 : Modélisation avancée (gestion déséquilibre + optimisation)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1. Définir stratégie de modélisation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2. Validation croisée stratifiée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2.1 Feature Engineering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3. Entraînements Individuels 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3.1 Utilisation du Score F-bêta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4. Etude Comparatif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5. Optimisation 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5.1 Courbe Précision-Rappel et choix du seuil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5.2 Analyser feature importance (permutation)</a:t>
            </a:r>
            <a:endParaRPr b="1" sz="9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5.3 Analyse des probabilités par type d'erreur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1. Les Probabilités de Prédiction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</p:txBody>
      </p:sp>
      <p:sp>
        <p:nvSpPr>
          <p:cNvPr id="489" name="Google Shape;489;g3ba12d0eeb1_0_39"/>
          <p:cNvSpPr/>
          <p:nvPr/>
        </p:nvSpPr>
        <p:spPr>
          <a:xfrm>
            <a:off x="3392600" y="71700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0" name="Google Shape;490;g3ba12d0eeb1_0_39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D9EAD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1" name="Google Shape;491;g3ba12d0eeb1_0_39"/>
          <p:cNvSpPr txBox="1"/>
          <p:nvPr/>
        </p:nvSpPr>
        <p:spPr>
          <a:xfrm>
            <a:off x="3394775" y="71700"/>
            <a:ext cx="56025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 sz="1300">
                <a:highlight>
                  <a:srgbClr val="FFFFFF"/>
                </a:highlight>
              </a:rPr>
              <a:t>Analyser feature importance (permutation)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2" name="Google Shape;492;g3ba12d0eeb1_0_39"/>
          <p:cNvSpPr txBox="1"/>
          <p:nvPr/>
        </p:nvSpPr>
        <p:spPr>
          <a:xfrm>
            <a:off x="3462650" y="3855475"/>
            <a:ext cx="55398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============================================================================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2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top_N_features = analyser_importance_features_by_method(</a:t>
            </a:r>
            <a:endParaRPr b="1" sz="72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2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X       = X_test, </a:t>
            </a:r>
            <a:endParaRPr b="1" sz="72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2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y       = y_test, </a:t>
            </a:r>
            <a:endParaRPr b="1" sz="72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2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top_n   = 10,</a:t>
            </a:r>
            <a:endParaRPr b="1" sz="72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2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scoring = 'f2',</a:t>
            </a:r>
            <a:endParaRPr b="1" sz="72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2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method  = '</a:t>
            </a:r>
            <a:r>
              <a:rPr b="1" lang="fr" sz="725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permutation</a:t>
            </a:r>
            <a:r>
              <a:rPr b="1" lang="fr" sz="72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b="1" sz="72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2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72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72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93" name="Google Shape;493;g3ba12d0eeb1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450" y="530743"/>
            <a:ext cx="4047549" cy="2585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3ba12d0eeb1_0_39"/>
          <p:cNvSpPr txBox="1"/>
          <p:nvPr/>
        </p:nvSpPr>
        <p:spPr>
          <a:xfrm>
            <a:off x="3394775" y="356100"/>
            <a:ext cx="3521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00FF"/>
                </a:solidFill>
              </a:rPr>
              <a:t>Feature importance "Globale"</a:t>
            </a:r>
            <a:endParaRPr b="1" sz="8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rgbClr val="9900FF"/>
                </a:solidFill>
              </a:rPr>
              <a:t>Méthode Model Agnostic: permutation_importance</a:t>
            </a:r>
            <a:endParaRPr b="1" sz="7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434343"/>
              </a:solidFill>
            </a:endParaRPr>
          </a:p>
        </p:txBody>
      </p:sp>
      <p:sp>
        <p:nvSpPr>
          <p:cNvPr id="495" name="Google Shape;495;g3ba12d0eeb1_0_39"/>
          <p:cNvSpPr txBox="1"/>
          <p:nvPr/>
        </p:nvSpPr>
        <p:spPr>
          <a:xfrm>
            <a:off x="3394775" y="3030500"/>
            <a:ext cx="4413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434343"/>
                </a:solidFill>
              </a:rPr>
              <a:t>CUSTOM FUNCTION POUR ANALYSER FEATURE IMPORTANCE:</a:t>
            </a:r>
            <a:endParaRPr b="1" sz="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434343"/>
                </a:solidFill>
              </a:rPr>
              <a:t> </a:t>
            </a:r>
            <a:endParaRPr b="1" sz="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434343"/>
                </a:solidFill>
              </a:rPr>
              <a:t>• method == '</a:t>
            </a:r>
            <a:r>
              <a:rPr b="1" lang="fr" sz="500">
                <a:solidFill>
                  <a:schemeClr val="accent6"/>
                </a:solidFill>
              </a:rPr>
              <a:t>permutation</a:t>
            </a:r>
            <a:r>
              <a:rPr b="1" lang="fr" sz="500">
                <a:solidFill>
                  <a:srgbClr val="434343"/>
                </a:solidFill>
              </a:rPr>
              <a:t>' r = permutation_importance importances = r.importances_mean</a:t>
            </a:r>
            <a:endParaRPr b="1" sz="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434343"/>
                </a:solidFill>
              </a:rPr>
              <a:t>• hasattr(instance, '</a:t>
            </a:r>
            <a:r>
              <a:rPr b="1" lang="fr" sz="500">
                <a:solidFill>
                  <a:schemeClr val="accent6"/>
                </a:solidFill>
              </a:rPr>
              <a:t>feature_importances_</a:t>
            </a:r>
            <a:r>
              <a:rPr b="1" lang="fr" sz="500">
                <a:solidFill>
                  <a:srgbClr val="434343"/>
                </a:solidFill>
              </a:rPr>
              <a:t>') i                   mportances = instance.feature_importances_</a:t>
            </a:r>
            <a:endParaRPr b="1" sz="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00">
                <a:solidFill>
                  <a:srgbClr val="434343"/>
                </a:solidFill>
              </a:rPr>
              <a:t>• hasattr(instance, '</a:t>
            </a:r>
            <a:r>
              <a:rPr b="1" lang="fr" sz="500">
                <a:solidFill>
                  <a:schemeClr val="accent6"/>
                </a:solidFill>
              </a:rPr>
              <a:t>coef_</a:t>
            </a:r>
            <a:r>
              <a:rPr b="1" lang="fr" sz="500">
                <a:solidFill>
                  <a:srgbClr val="434343"/>
                </a:solidFill>
              </a:rPr>
              <a:t>')       </a:t>
            </a:r>
            <a:r>
              <a:rPr b="1" lang="fr" sz="500">
                <a:solidFill>
                  <a:srgbClr val="434343"/>
                </a:solidFill>
              </a:rPr>
              <a:t>                                          mportances = np.abs(instance.coef_[0])  </a:t>
            </a:r>
            <a:endParaRPr b="1" sz="5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ba12d0eeb1_0_79"/>
          <p:cNvSpPr txBox="1"/>
          <p:nvPr>
            <p:ph type="title"/>
          </p:nvPr>
        </p:nvSpPr>
        <p:spPr>
          <a:xfrm>
            <a:off x="56648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Modélisation avancée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501" name="Google Shape;501;g3ba12d0eeb1_0_79"/>
          <p:cNvSpPr txBox="1"/>
          <p:nvPr/>
        </p:nvSpPr>
        <p:spPr>
          <a:xfrm>
            <a:off x="-5865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fr" sz="6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3ba12d0eeb1_0_79"/>
          <p:cNvSpPr txBox="1"/>
          <p:nvPr>
            <p:ph type="title"/>
          </p:nvPr>
        </p:nvSpPr>
        <p:spPr>
          <a:xfrm>
            <a:off x="566488" y="356100"/>
            <a:ext cx="2859600" cy="4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ÉTAPE 4 : Modélisation avancée (gestion déséquilibre + optimisation)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1. Définir stratégie de modélisation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2. Validation croisée stratifiée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2.1 Feature Engineering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3. Entraînements Individuels 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3.1 Utilisation du Score F-bêta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4. Etude Comparatif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5. Optimisation 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5.1 Courbe Précision-Rappel et choix du seuil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5.2 Analyser feature importance (permutation)</a:t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5.3 Analyse des probabilités par type d'erreur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1. Les Probabilités de Prédiction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</p:txBody>
      </p:sp>
      <p:sp>
        <p:nvSpPr>
          <p:cNvPr id="503" name="Google Shape;503;g3ba12d0eeb1_0_79"/>
          <p:cNvSpPr/>
          <p:nvPr/>
        </p:nvSpPr>
        <p:spPr>
          <a:xfrm>
            <a:off x="3392600" y="71700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4" name="Google Shape;504;g3ba12d0eeb1_0_79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D9EAD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5" name="Google Shape;505;g3ba12d0eeb1_0_79"/>
          <p:cNvSpPr txBox="1"/>
          <p:nvPr/>
        </p:nvSpPr>
        <p:spPr>
          <a:xfrm>
            <a:off x="3392600" y="144125"/>
            <a:ext cx="56025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 sz="1300">
                <a:highlight>
                  <a:srgbClr val="FFFFFF"/>
                </a:highlight>
              </a:rPr>
              <a:t>Analyse de la distribution des probabilités (VP, FP, FN, VN)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g3ba12d0eeb1_0_79"/>
          <p:cNvSpPr txBox="1"/>
          <p:nvPr/>
        </p:nvSpPr>
        <p:spPr>
          <a:xfrm>
            <a:off x="3462650" y="3855475"/>
            <a:ext cx="55398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2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📢 RÉSUMÉ POUR LA DIRECTION RH (ZONE CRITIQUE)</a:t>
            </a:r>
            <a:endParaRPr b="1" sz="72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2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Seuil de confiance appliqué : 85.0%</a:t>
            </a:r>
            <a:endParaRPr b="1" sz="72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2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--------------------------------------------------------------------------------</a:t>
            </a:r>
            <a:endParaRPr b="1" sz="72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2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✅ Départs réels identifiés en test          : 59</a:t>
            </a:r>
            <a:endParaRPr b="1" sz="72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2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🔥 Alertes de haute priorité générées        : 22</a:t>
            </a:r>
            <a:endParaRPr b="1" sz="72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2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🎯 Départs réels capturés (Haut Risque)      : 17</a:t>
            </a:r>
            <a:endParaRPr b="1" sz="72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2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📈 Taux de couverture de la zone             : 28.81%</a:t>
            </a:r>
            <a:endParaRPr b="1" sz="72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2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✅ Fiabilité / Précision de l'alerte         : 77.27%</a:t>
            </a:r>
            <a:endParaRPr b="1" sz="72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2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👉 Interprétation : Sur 10 alertes émises    : 8 départs effectifs</a:t>
            </a:r>
            <a:endParaRPr b="1" sz="72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25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🚀 Action : 22 entretiens prioritaires à mener immédiatement.</a:t>
            </a:r>
            <a:endParaRPr b="1" sz="72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725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7" name="Google Shape;507;g3ba12d0eeb1_0_79"/>
          <p:cNvSpPr txBox="1"/>
          <p:nvPr/>
        </p:nvSpPr>
        <p:spPr>
          <a:xfrm>
            <a:off x="4278650" y="2553325"/>
            <a:ext cx="3907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Liste d'intervention pour le département RH</a:t>
            </a:r>
            <a:endParaRPr b="1" sz="90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g3ba12d0eeb1_0_79"/>
          <p:cNvSpPr txBox="1"/>
          <p:nvPr/>
        </p:nvSpPr>
        <p:spPr>
          <a:xfrm>
            <a:off x="8169950" y="2318100"/>
            <a:ext cx="78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Top Feature Importance</a:t>
            </a:r>
            <a:endParaRPr b="1" sz="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9" name="Google Shape;509;g3ba12d0eeb1_0_79"/>
          <p:cNvSpPr txBox="1"/>
          <p:nvPr/>
        </p:nvSpPr>
        <p:spPr>
          <a:xfrm>
            <a:off x="3437288" y="2236375"/>
            <a:ext cx="78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ID’s des 22 employés identifiés</a:t>
            </a:r>
            <a:endParaRPr b="1" sz="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0" name="Google Shape;510;g3ba12d0eeb1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788" y="2872313"/>
            <a:ext cx="5387517" cy="7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3ba12d0eeb1_0_79"/>
          <p:cNvSpPr/>
          <p:nvPr/>
        </p:nvSpPr>
        <p:spPr>
          <a:xfrm>
            <a:off x="3480675" y="3011775"/>
            <a:ext cx="199200" cy="67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g3ba12d0eeb1_0_79"/>
          <p:cNvSpPr/>
          <p:nvPr/>
        </p:nvSpPr>
        <p:spPr>
          <a:xfrm>
            <a:off x="3720325" y="2964855"/>
            <a:ext cx="5315400" cy="117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13" name="Google Shape;513;g3ba12d0eeb1_0_79"/>
          <p:cNvCxnSpPr>
            <a:endCxn id="511" idx="0"/>
          </p:cNvCxnSpPr>
          <p:nvPr/>
        </p:nvCxnSpPr>
        <p:spPr>
          <a:xfrm flipH="1">
            <a:off x="3580275" y="2717175"/>
            <a:ext cx="120600" cy="294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4" name="Google Shape;514;g3ba12d0eeb1_0_79"/>
          <p:cNvCxnSpPr/>
          <p:nvPr/>
        </p:nvCxnSpPr>
        <p:spPr>
          <a:xfrm flipH="1">
            <a:off x="8357575" y="2670250"/>
            <a:ext cx="120600" cy="294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15" name="Google Shape;515;g3ba12d0eeb1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8650" y="504100"/>
            <a:ext cx="3763835" cy="204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ba12d0eeb1_0_101"/>
          <p:cNvSpPr txBox="1"/>
          <p:nvPr>
            <p:ph type="title"/>
          </p:nvPr>
        </p:nvSpPr>
        <p:spPr>
          <a:xfrm>
            <a:off x="56648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Modélisation avancée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521" name="Google Shape;521;g3ba12d0eeb1_0_101"/>
          <p:cNvSpPr txBox="1"/>
          <p:nvPr/>
        </p:nvSpPr>
        <p:spPr>
          <a:xfrm>
            <a:off x="-5865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fr" sz="6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3ba12d0eeb1_0_101"/>
          <p:cNvSpPr txBox="1"/>
          <p:nvPr>
            <p:ph type="title"/>
          </p:nvPr>
        </p:nvSpPr>
        <p:spPr>
          <a:xfrm>
            <a:off x="566488" y="356100"/>
            <a:ext cx="2859600" cy="4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ÉTAPE 4 : Modélisation avancée (gestion déséquilibre + optimisation)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1. Définir stratégie de modélisation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2. Validation croisée stratifiée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2.1 Feature Engineering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3. Entraînements Individuels 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3.1 Utilisation du Score F-bêta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4. Etude Comparatif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5. Optimisation 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5.1 Courbe Précision-Rappel et choix du seuil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5.2 Analyser feature importance (permutation)</a:t>
            </a:r>
            <a:endParaRPr b="1" sz="9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666666"/>
                </a:solidFill>
              </a:rPr>
              <a:t>5.3 Analyse des probabilités par type d'erreur</a:t>
            </a:r>
            <a:endParaRPr b="1" sz="9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1. Les Probabilités de Prédiction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</p:txBody>
      </p:sp>
      <p:sp>
        <p:nvSpPr>
          <p:cNvPr id="523" name="Google Shape;523;g3ba12d0eeb1_0_101"/>
          <p:cNvSpPr/>
          <p:nvPr/>
        </p:nvSpPr>
        <p:spPr>
          <a:xfrm>
            <a:off x="3392600" y="71700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4" name="Google Shape;524;g3ba12d0eeb1_0_101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D9EAD3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5" name="Google Shape;525;g3ba12d0eeb1_0_101"/>
          <p:cNvSpPr txBox="1"/>
          <p:nvPr/>
        </p:nvSpPr>
        <p:spPr>
          <a:xfrm>
            <a:off x="3392600" y="144125"/>
            <a:ext cx="56025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 sz="1300">
                <a:highlight>
                  <a:srgbClr val="FFFFFF"/>
                </a:highlight>
              </a:rPr>
              <a:t>Analyse de la distribution des probabilités (VP, FP, FN, VN)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6" name="Google Shape;526;g3ba12d0eeb1_0_101"/>
          <p:cNvSpPr txBox="1"/>
          <p:nvPr/>
        </p:nvSpPr>
        <p:spPr>
          <a:xfrm>
            <a:off x="3462650" y="3855475"/>
            <a:ext cx="55398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"/>
              <a:buFont typeface="Arial"/>
              <a:buNone/>
            </a:pPr>
            <a:r>
              <a:rPr b="1" i="0" lang="fr" sz="839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============================================================================</a:t>
            </a:r>
            <a:endParaRPr b="1" i="0" sz="839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fr" sz="83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📊 BILAN GLOBAL COHÉRENT (Seuil: 0.85)</a:t>
            </a:r>
            <a:endParaRPr b="1" sz="839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fr" sz="83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</a:t>
            </a:r>
            <a:endParaRPr b="1" sz="839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fr" sz="83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0. ZONE CRITIQUE (Hauts Risques)...(Score: &gt; 0.85)      |  17 emp. ( 28.8%) █████</a:t>
            </a:r>
            <a:endParaRPr b="1" sz="839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fr" sz="83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1. ZONE OPTIMALE (Détectés)........(Score: 0.72 - 0.85) |  12 emp. ( 20.3%) ████</a:t>
            </a:r>
            <a:endParaRPr b="1" sz="839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fr" sz="83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2. Hésitants (Manqués).............(Score: 0.50 - 0.72) |   7 emp. ( 11.9%) ██</a:t>
            </a:r>
            <a:endParaRPr b="1" sz="839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fr" sz="83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3. Signaux Faibles (Manqués).......(Score: 0.20 - 0.50) |  16 emp. ( 27.1%) █████</a:t>
            </a:r>
            <a:endParaRPr b="1" sz="839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fr" sz="83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4. Invisibles (Cygnes Noirs).......(Score: &lt; 0.20)      |   7 emp. ( 11.9%) ██</a:t>
            </a:r>
            <a:endParaRPr b="1" sz="839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fr" sz="83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---------------------------------------------------------------------------</a:t>
            </a:r>
            <a:endParaRPr b="1" i="0" sz="46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7" name="Google Shape;527;g3ba12d0eeb1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487" y="570176"/>
            <a:ext cx="5340126" cy="299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"/>
          <p:cNvSpPr txBox="1"/>
          <p:nvPr>
            <p:ph type="title"/>
          </p:nvPr>
        </p:nvSpPr>
        <p:spPr>
          <a:xfrm>
            <a:off x="1297440" y="393840"/>
            <a:ext cx="7038720" cy="686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b="0" lang="fr" sz="2400" u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Etapes du Projet</a:t>
            </a:r>
            <a:endParaRPr b="0" sz="24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120" y="1620000"/>
            <a:ext cx="8579880" cy="3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b6a26b60b3_0_12"/>
          <p:cNvSpPr txBox="1"/>
          <p:nvPr>
            <p:ph type="title"/>
          </p:nvPr>
        </p:nvSpPr>
        <p:spPr>
          <a:xfrm>
            <a:off x="56648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Interprétation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533" name="Google Shape;533;g3b6a26b60b3_0_12"/>
          <p:cNvSpPr txBox="1"/>
          <p:nvPr/>
        </p:nvSpPr>
        <p:spPr>
          <a:xfrm>
            <a:off x="-5865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lang="fr" sz="6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3b6a26b60b3_0_12"/>
          <p:cNvSpPr txBox="1"/>
          <p:nvPr>
            <p:ph type="title"/>
          </p:nvPr>
        </p:nvSpPr>
        <p:spPr>
          <a:xfrm>
            <a:off x="566488" y="356100"/>
            <a:ext cx="2859600" cy="4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Étape 5 : Interprétez le comportement du modèle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1. Évaluation de la Performance Décisionnelle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Analyse des courbes ROC et Précision-Rappel.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2. Interprétabilité Globale (Causes du Départ)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Hiérarchie des variables (SHAP Beeswarm Plot).</a:t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Analyse de convergence (Comparaison Permutation vs SHAP).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3. Analyse des Dépendances et Corrélations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Sens d'influence des caractéristiques clés (Scatter Plots).</a:t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Identification de comportements non-linéaires.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4. Interprétabilité Locale : Diagnostic Individuel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Analyse de cas spécifiques (Waterfall Plots).</a:t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Décomposition du risque pour des profils types (Classes 0 et 1).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</p:txBody>
      </p:sp>
      <p:sp>
        <p:nvSpPr>
          <p:cNvPr id="535" name="Google Shape;535;g3b6a26b60b3_0_12"/>
          <p:cNvSpPr/>
          <p:nvPr/>
        </p:nvSpPr>
        <p:spPr>
          <a:xfrm>
            <a:off x="3392600" y="71700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6" name="Google Shape;536;g3b6a26b60b3_0_12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FCE5CD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g3b6a26b60b3_0_12"/>
          <p:cNvSpPr txBox="1"/>
          <p:nvPr/>
        </p:nvSpPr>
        <p:spPr>
          <a:xfrm>
            <a:off x="3462650" y="3855475"/>
            <a:ext cx="55398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8" name="Google Shape;538;g3b6a26b60b3_0_12" title="Screenshot 2026-01-29 at 12.29.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600" y="329413"/>
            <a:ext cx="4601901" cy="336012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9" name="Google Shape;539;g3b6a26b60b3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620" y="3855475"/>
            <a:ext cx="4572463" cy="114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3b6a26b60b3_0_12"/>
          <p:cNvSpPr txBox="1"/>
          <p:nvPr/>
        </p:nvSpPr>
        <p:spPr>
          <a:xfrm>
            <a:off x="3929075" y="0"/>
            <a:ext cx="460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/>
              <a:t>Lancer une recherche </a:t>
            </a:r>
            <a:r>
              <a:rPr b="1" lang="fr" sz="1000"/>
              <a:t>d'hyper paramètres</a:t>
            </a:r>
            <a:r>
              <a:rPr b="1" lang="fr" sz="1000"/>
              <a:t> pour fine-tuner le modèle</a:t>
            </a:r>
            <a:endParaRPr b="1"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ba12d0eeb1_0_146"/>
          <p:cNvSpPr txBox="1"/>
          <p:nvPr>
            <p:ph type="title"/>
          </p:nvPr>
        </p:nvSpPr>
        <p:spPr>
          <a:xfrm>
            <a:off x="56648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Interprétation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546" name="Google Shape;546;g3ba12d0eeb1_0_146"/>
          <p:cNvSpPr txBox="1"/>
          <p:nvPr/>
        </p:nvSpPr>
        <p:spPr>
          <a:xfrm>
            <a:off x="-5865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lang="fr" sz="6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3ba12d0eeb1_0_146"/>
          <p:cNvSpPr txBox="1"/>
          <p:nvPr>
            <p:ph type="title"/>
          </p:nvPr>
        </p:nvSpPr>
        <p:spPr>
          <a:xfrm>
            <a:off x="566488" y="356100"/>
            <a:ext cx="2859600" cy="4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Étape 5 : Interprétez le comportement du modèle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1. Évaluation de la Performance Décisionnelle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Analyse des courbes ROC et Précision-Rappel.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2. Interprétabilité Globale (Causes du Départ)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Hiérarchie des variables (SHAP Beeswarm Plot).</a:t>
            </a:r>
            <a:endParaRPr b="1" sz="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Analyse de convergence (Comparaison Permutation vs SHAP).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3. Analyse des Dépendances et Corrélations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Sens d'influence des caractéristiques clés (Scatter Plots).</a:t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Identification de comportements non-linéaires.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4. Interprétabilité Locale : Diagnostic Individuel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Analyse de cas spécifiques (Waterfall Plots).</a:t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Décomposition du risque pour des profils types (Classes 0 et 1).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</p:txBody>
      </p:sp>
      <p:sp>
        <p:nvSpPr>
          <p:cNvPr id="548" name="Google Shape;548;g3ba12d0eeb1_0_146"/>
          <p:cNvSpPr/>
          <p:nvPr/>
        </p:nvSpPr>
        <p:spPr>
          <a:xfrm>
            <a:off x="3392600" y="71700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9" name="Google Shape;549;g3ba12d0eeb1_0_146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FCE5CD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0" name="Google Shape;550;g3ba12d0eeb1_0_146"/>
          <p:cNvSpPr txBox="1"/>
          <p:nvPr/>
        </p:nvSpPr>
        <p:spPr>
          <a:xfrm>
            <a:off x="3462650" y="3855475"/>
            <a:ext cx="55398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fr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============================================================================</a:t>
            </a:r>
            <a:endParaRPr b="1" i="0" sz="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17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🏆 TOP 5 SHAP - IMPORTANCE GLOBALE MOYENNE</a:t>
            </a:r>
            <a:endParaRPr b="1" sz="1017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17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</a:t>
            </a:r>
            <a:endParaRPr b="1" sz="1017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17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n_std__heure_supplementaires             | 0.6367</a:t>
            </a:r>
            <a:endParaRPr b="1" sz="1017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17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n_log__annee_experience_totale           | 0.5932</a:t>
            </a:r>
            <a:endParaRPr b="1" sz="1017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17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fe5_satisfaction_globale                 | 0.4134</a:t>
            </a:r>
            <a:endParaRPr b="1" sz="1017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17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n_std__nombre_experiences_precedentes    | 0.3904</a:t>
            </a:r>
            <a:endParaRPr b="1" sz="1017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17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n_std__note_evaluation_precedente        | 0.2768</a:t>
            </a:r>
            <a:endParaRPr b="1" sz="1017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1" name="Google Shape;551;g3ba12d0eeb1_0_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700" y="854830"/>
            <a:ext cx="4872649" cy="2249599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g3ba12d0eeb1_0_146"/>
          <p:cNvSpPr txBox="1"/>
          <p:nvPr/>
        </p:nvSpPr>
        <p:spPr>
          <a:xfrm>
            <a:off x="3392600" y="144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Interprétabilité Globale 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 Beeswarm Plot</a:t>
            </a:r>
            <a:endParaRPr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ba12d0eeb1_0_159"/>
          <p:cNvSpPr txBox="1"/>
          <p:nvPr>
            <p:ph type="title"/>
          </p:nvPr>
        </p:nvSpPr>
        <p:spPr>
          <a:xfrm>
            <a:off x="56648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Interprétation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558" name="Google Shape;558;g3ba12d0eeb1_0_159"/>
          <p:cNvSpPr txBox="1"/>
          <p:nvPr/>
        </p:nvSpPr>
        <p:spPr>
          <a:xfrm>
            <a:off x="-5865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lang="fr" sz="6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g3ba12d0eeb1_0_159"/>
          <p:cNvSpPr txBox="1"/>
          <p:nvPr>
            <p:ph type="title"/>
          </p:nvPr>
        </p:nvSpPr>
        <p:spPr>
          <a:xfrm>
            <a:off x="566488" y="356100"/>
            <a:ext cx="2859600" cy="4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Étape 5 : Interprétez le comportement du modèle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1. Évaluation de la Performance Décisionnelle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Analyse des courbes ROC et Précision-Rappel.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2. Interprétabilité Globale (Causes du Départ)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Hiérarchie des variables (SHAP Beeswarm Plot).</a:t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Analyse de convergence (Comparaison Permutation vs SHAP).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3. Analyse des Dépendances et Corrélations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Sens d'influence des caractéristiques clés (Scatter Plots).</a:t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Identification de comportements non-linéaires.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4. Interprétabilité Locale : Diagnostic Individuel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Analyse de cas spécifiques (Waterfall Plots).</a:t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Décomposition du risque pour des profils types (Classes 0 et 1).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</p:txBody>
      </p:sp>
      <p:sp>
        <p:nvSpPr>
          <p:cNvPr id="560" name="Google Shape;560;g3ba12d0eeb1_0_159"/>
          <p:cNvSpPr/>
          <p:nvPr/>
        </p:nvSpPr>
        <p:spPr>
          <a:xfrm>
            <a:off x="3392600" y="71700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1" name="Google Shape;561;g3ba12d0eeb1_0_159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FCE5CD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2" name="Google Shape;562;g3ba12d0eeb1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625" y="114802"/>
            <a:ext cx="3227650" cy="149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g3ba12d0eeb1_0_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9251" y="1685425"/>
            <a:ext cx="3110400" cy="2012774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g3ba12d0eeb1_0_159"/>
          <p:cNvSpPr txBox="1"/>
          <p:nvPr/>
        </p:nvSpPr>
        <p:spPr>
          <a:xfrm>
            <a:off x="3392600" y="144125"/>
            <a:ext cx="25335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Analyse de Convergence : Permutation vs SHAP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Les Piliers du Modèle (Top 1 &amp; 2)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Heures Supplémentaires</a:t>
            </a:r>
            <a:r>
              <a:rPr lang="fr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 Convergence totale en 1ère position. Plus l'employé en fait (points rouges), plus le risque de départ explose (SHAP &gt; 0).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Années d'Expérience</a:t>
            </a:r>
            <a:r>
              <a:rPr b="1" lang="fr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 </a:t>
            </a:r>
            <a:r>
              <a:rPr lang="fr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2ème facteur clé. L'impact est inverse : la séniorité agit comme un "bouclier" de rétention (points rouges à gauche).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Facteurs de Risque Métier et Profil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Poste (</a:t>
            </a:r>
            <a:r>
              <a:rPr b="1" lang="fr" sz="7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Commercial</a:t>
            </a:r>
            <a:r>
              <a:rPr b="1" lang="fr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&amp; Statut (</a:t>
            </a:r>
            <a:r>
              <a:rPr b="1" lang="fr" sz="7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Divorcé</a:t>
            </a:r>
            <a:r>
              <a:rPr b="1" lang="fr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: </a:t>
            </a:r>
            <a:r>
              <a:rPr lang="fr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Présents dans le Top 5 des deux méthodes. Ces catégories augmentent mécaniquement la probabilité de départ.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Distance Domicile-Travail</a:t>
            </a:r>
            <a:r>
              <a:rPr b="1" lang="fr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 </a:t>
            </a:r>
            <a:r>
              <a:rPr lang="fr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Confirmée comme un facteur de tension ; l'éloignement pousse les points SHAP vers la zone de risque.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Le Levier de la Satisfaction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Environnement</a:t>
            </a:r>
            <a:r>
              <a:rPr b="1" lang="fr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&amp; </a:t>
            </a:r>
            <a:r>
              <a:rPr b="1" lang="fr" sz="7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Nature du Travail</a:t>
            </a:r>
            <a:r>
              <a:rPr b="1" lang="fr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 </a:t>
            </a:r>
            <a:r>
              <a:rPr lang="fr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Bien que d'importance modérée (bas du Top 10), leur influence est claire : une faible satisfaction (bleu) est un moteur constant de démission.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5" name="Google Shape;565;g3ba12d0eeb1_0_159"/>
          <p:cNvSpPr txBox="1"/>
          <p:nvPr/>
        </p:nvSpPr>
        <p:spPr>
          <a:xfrm>
            <a:off x="3392600" y="3855475"/>
            <a:ext cx="27333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fr" sz="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─────────────────────────────────────────────────</a:t>
            </a:r>
            <a:endParaRPr b="1" sz="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fr" sz="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🏆 TOP 5 SHAP - IMPORTANCE GLOBALE MOYENNE</a:t>
            </a:r>
            <a:endParaRPr b="1" sz="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fr" sz="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</a:t>
            </a:r>
            <a:endParaRPr b="1" sz="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fr" sz="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n_std__heure_supplementaires             | 0.6367</a:t>
            </a:r>
            <a:endParaRPr b="1" sz="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fr" sz="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n_log__annee_experience_totale           | 0.5932</a:t>
            </a:r>
            <a:endParaRPr b="1" sz="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fr" sz="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fe5_satisfaction_globale                 | 0.4134</a:t>
            </a:r>
            <a:endParaRPr b="1" sz="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fr" sz="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n_std__nombre_experiences_precedentes    | 0.3904</a:t>
            </a:r>
            <a:endParaRPr b="1" sz="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b="1" lang="fr" sz="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n_std__note_evaluation_precedente        | 0.2768</a:t>
            </a:r>
            <a:endParaRPr b="1" sz="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6" name="Google Shape;566;g3ba12d0eeb1_0_159"/>
          <p:cNvSpPr txBox="1"/>
          <p:nvPr/>
        </p:nvSpPr>
        <p:spPr>
          <a:xfrm>
            <a:off x="6125900" y="3884514"/>
            <a:ext cx="2932500" cy="10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────────────────────────────────────────────────────</a:t>
            </a:r>
            <a:endParaRPr b="1" sz="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🏆 TOP 5 DES VARIABLES DÉTERMINANTES</a:t>
            </a:r>
            <a:endParaRPr b="1" sz="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</a:t>
            </a:r>
            <a:endParaRPr b="1" sz="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1. heure_supplementaires (0.1718)</a:t>
            </a:r>
            <a:endParaRPr b="1" sz="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2. annee_experience_totale (0.0614)</a:t>
            </a:r>
            <a:endParaRPr b="1" sz="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3. nombre_experiences_precedentes (0.0258)</a:t>
            </a:r>
            <a:endParaRPr b="1" sz="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4. poste_Représentant Commercial (0.0224)</a:t>
            </a:r>
            <a:endParaRPr b="1" sz="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5. statut_marital_Divorcé(e) (0.0218)</a:t>
            </a:r>
            <a:endParaRPr b="1" sz="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ba12d0eeb1_0_177"/>
          <p:cNvSpPr txBox="1"/>
          <p:nvPr>
            <p:ph type="title"/>
          </p:nvPr>
        </p:nvSpPr>
        <p:spPr>
          <a:xfrm>
            <a:off x="56648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Interprétation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572" name="Google Shape;572;g3ba12d0eeb1_0_177"/>
          <p:cNvSpPr txBox="1"/>
          <p:nvPr/>
        </p:nvSpPr>
        <p:spPr>
          <a:xfrm>
            <a:off x="-5865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lang="fr" sz="6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3ba12d0eeb1_0_177"/>
          <p:cNvSpPr txBox="1"/>
          <p:nvPr>
            <p:ph type="title"/>
          </p:nvPr>
        </p:nvSpPr>
        <p:spPr>
          <a:xfrm>
            <a:off x="566488" y="356100"/>
            <a:ext cx="2859600" cy="4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Étape 5 : Interprétez le comportement du modèle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1. Évaluation de la Performance Décisionnelle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Analyse des courbes ROC et Précision-Rappel.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2. Interprétabilité Globale (Causes du Départ)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Hiérarchie des variables (SHAP Beeswarm Plot).</a:t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Analyse de convergence (Comparaison Permutation vs SHAP).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3. Analyse des Dépendances et Corrélations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Sens d'influence des caractéristiques clés (Scatter Plots).</a:t>
            </a:r>
            <a:endParaRPr b="1" sz="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Identification de comportements non-linéaires.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4. Interprétabilité Locale : Diagnostic Individuel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Analyse de cas spécifiques (Waterfall Plots).</a:t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Décomposition du risque pour des profils types (Classes 0 et 1).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</p:txBody>
      </p:sp>
      <p:sp>
        <p:nvSpPr>
          <p:cNvPr id="574" name="Google Shape;574;g3ba12d0eeb1_0_177"/>
          <p:cNvSpPr/>
          <p:nvPr/>
        </p:nvSpPr>
        <p:spPr>
          <a:xfrm>
            <a:off x="3392600" y="71700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5" name="Google Shape;575;g3ba12d0eeb1_0_177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FCE5CD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6" name="Google Shape;576;g3ba12d0eeb1_0_177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FCE5CD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7" name="Google Shape;577;g3ba12d0eeb1_0_177"/>
          <p:cNvSpPr txBox="1"/>
          <p:nvPr/>
        </p:nvSpPr>
        <p:spPr>
          <a:xfrm>
            <a:off x="3462650" y="3855475"/>
            <a:ext cx="55398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============================================================================</a:t>
            </a:r>
            <a:endParaRPr b="1" i="0" sz="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Beeswarm plot : Importance GLOBALE et distribution des impacts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C'est le graphique le plus puissant : il montre l'impact des variables sur l'ensemble du dataset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print("Importance Globale et Distribution (Beeswarm) :")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shap.plots.beeswarm</a:t>
            </a:r>
            <a:r>
              <a:rPr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(shap_values_train)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8" name="Google Shape;578;g3ba12d0eeb1_0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2650" y="780880"/>
            <a:ext cx="4872649" cy="22495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g3ba12d0eeb1_0_177"/>
          <p:cNvSpPr txBox="1"/>
          <p:nvPr/>
        </p:nvSpPr>
        <p:spPr>
          <a:xfrm>
            <a:off x="3774725" y="2922400"/>
            <a:ext cx="2104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Constance du Comportement (Fiabilité)</a:t>
            </a:r>
            <a:endParaRPr b="1" sz="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Couleurs séparées ou mélangées?</a:t>
            </a:r>
            <a:endParaRPr sz="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0" name="Google Shape;580;g3ba12d0eeb1_0_177"/>
          <p:cNvSpPr/>
          <p:nvPr/>
        </p:nvSpPr>
        <p:spPr>
          <a:xfrm>
            <a:off x="6516750" y="1815700"/>
            <a:ext cx="627000" cy="163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1" name="Google Shape;581;g3ba12d0eeb1_0_177"/>
          <p:cNvCxnSpPr>
            <a:endCxn id="582" idx="3"/>
          </p:cNvCxnSpPr>
          <p:nvPr/>
        </p:nvCxnSpPr>
        <p:spPr>
          <a:xfrm flipH="1">
            <a:off x="6516675" y="756296"/>
            <a:ext cx="519000" cy="43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2" name="Google Shape;582;g3ba12d0eeb1_0_177"/>
          <p:cNvSpPr/>
          <p:nvPr/>
        </p:nvSpPr>
        <p:spPr>
          <a:xfrm>
            <a:off x="5585475" y="1111796"/>
            <a:ext cx="931200" cy="163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3" name="Google Shape;583;g3ba12d0eeb1_0_177"/>
          <p:cNvCxnSpPr>
            <a:endCxn id="580" idx="0"/>
          </p:cNvCxnSpPr>
          <p:nvPr/>
        </p:nvCxnSpPr>
        <p:spPr>
          <a:xfrm flipH="1">
            <a:off x="6830250" y="760300"/>
            <a:ext cx="193500" cy="105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4" name="Google Shape;584;g3ba12d0eeb1_0_177"/>
          <p:cNvSpPr txBox="1"/>
          <p:nvPr/>
        </p:nvSpPr>
        <p:spPr>
          <a:xfrm>
            <a:off x="7035703" y="156000"/>
            <a:ext cx="1846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Sens de l'influence</a:t>
            </a:r>
            <a:endParaRPr b="1" sz="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Plus la distance domicile-travail augmente, plus la valeur SHAP devient positive (risque accru)</a:t>
            </a:r>
            <a:endParaRPr i="1" sz="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5" name="Google Shape;585;g3ba12d0eeb1_0_177"/>
          <p:cNvSpPr/>
          <p:nvPr/>
        </p:nvSpPr>
        <p:spPr>
          <a:xfrm>
            <a:off x="6196025" y="1303750"/>
            <a:ext cx="627000" cy="163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6" name="Google Shape;586;g3ba12d0eeb1_0_177"/>
          <p:cNvCxnSpPr/>
          <p:nvPr/>
        </p:nvCxnSpPr>
        <p:spPr>
          <a:xfrm flipH="1" rot="10800000">
            <a:off x="5182725" y="1484875"/>
            <a:ext cx="1008600" cy="1520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7" name="Google Shape;587;g3ba12d0eeb1_0_177"/>
          <p:cNvSpPr txBox="1"/>
          <p:nvPr/>
        </p:nvSpPr>
        <p:spPr>
          <a:xfrm>
            <a:off x="3392600" y="144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Interprétabilité Globale 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 Beeswarm Plot</a:t>
            </a:r>
            <a:endParaRPr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ba12d0eeb1_0_204"/>
          <p:cNvSpPr txBox="1"/>
          <p:nvPr>
            <p:ph type="title"/>
          </p:nvPr>
        </p:nvSpPr>
        <p:spPr>
          <a:xfrm>
            <a:off x="56648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Interprétation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593" name="Google Shape;593;g3ba12d0eeb1_0_204"/>
          <p:cNvSpPr txBox="1"/>
          <p:nvPr/>
        </p:nvSpPr>
        <p:spPr>
          <a:xfrm>
            <a:off x="-5865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lang="fr" sz="6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g3ba12d0eeb1_0_204"/>
          <p:cNvSpPr txBox="1"/>
          <p:nvPr>
            <p:ph type="title"/>
          </p:nvPr>
        </p:nvSpPr>
        <p:spPr>
          <a:xfrm>
            <a:off x="566488" y="356100"/>
            <a:ext cx="2859600" cy="4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Étape 5 : Interprétez le comportement du modèle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1. Évaluation de la Performance Décisionnelle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Analyse des courbes ROC et Précision-Rappel.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2. Interprétabilité Globale (Causes du Départ)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Hiérarchie des variables (SHAP Beeswarm Plot).</a:t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Analyse de convergence (Comparaison Permutation vs SHAP).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3. Analyse des Dépendances et Corrélations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Sens d'influence des caractéristiques clés (Scatter Plots).</a:t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Identification de comportements non-linéaires.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4. Interprétabilité Locale : Diagnostic Individuel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Analyse de cas spécifiques (Waterfall Plots).</a:t>
            </a:r>
            <a:endParaRPr b="1" sz="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Décomposition du risque pour des profils types (Classes 0 et 1).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</p:txBody>
      </p:sp>
      <p:sp>
        <p:nvSpPr>
          <p:cNvPr id="595" name="Google Shape;595;g3ba12d0eeb1_0_204"/>
          <p:cNvSpPr/>
          <p:nvPr/>
        </p:nvSpPr>
        <p:spPr>
          <a:xfrm>
            <a:off x="3392600" y="71700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6" name="Google Shape;596;g3ba12d0eeb1_0_204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FCE5CD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7" name="Google Shape;597;g3ba12d0eeb1_0_204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FCE5CD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8" name="Google Shape;598;g3ba12d0eeb1_0_204"/>
          <p:cNvSpPr txBox="1"/>
          <p:nvPr/>
        </p:nvSpPr>
        <p:spPr>
          <a:xfrm>
            <a:off x="3462650" y="3855475"/>
            <a:ext cx="55398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============================================================================</a:t>
            </a:r>
            <a:endParaRPr b="1" i="0" sz="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Waterfall plot : Explication pour UN employé spécifique (ex: le premier du jeu d'entraînement)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Ce graphique montre quels facteurs ont poussé CET employé vers le départ (1) ou la rétention (0)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print("Analyse individuelle - Employé 0 (Train) :")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shap.plots.waterfall</a:t>
            </a:r>
            <a:r>
              <a:rPr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(shap_values_train[0])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9" name="Google Shape;599;g3ba12d0eeb1_0_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1488" y="356100"/>
            <a:ext cx="3258576" cy="150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g3ba12d0eeb1_0_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950" y="2064704"/>
            <a:ext cx="3231055" cy="1469244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g3ba12d0eeb1_0_204"/>
          <p:cNvSpPr txBox="1"/>
          <p:nvPr/>
        </p:nvSpPr>
        <p:spPr>
          <a:xfrm>
            <a:off x="3392600" y="144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Interprétabilité Locale 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Waterfall plot </a:t>
            </a:r>
            <a:endParaRPr>
              <a:solidFill>
                <a:srgbClr val="9900FF"/>
              </a:solidFill>
            </a:endParaRPr>
          </a:p>
        </p:txBody>
      </p:sp>
      <p:cxnSp>
        <p:nvCxnSpPr>
          <p:cNvPr id="602" name="Google Shape;602;g3ba12d0eeb1_0_204"/>
          <p:cNvCxnSpPr/>
          <p:nvPr/>
        </p:nvCxnSpPr>
        <p:spPr>
          <a:xfrm>
            <a:off x="6289100" y="1883525"/>
            <a:ext cx="285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3" name="Google Shape;603;g3ba12d0eeb1_0_204"/>
          <p:cNvSpPr txBox="1"/>
          <p:nvPr/>
        </p:nvSpPr>
        <p:spPr>
          <a:xfrm>
            <a:off x="5246725" y="1702575"/>
            <a:ext cx="125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Valeur de </a:t>
            </a:r>
            <a:r>
              <a:rPr b="1" lang="fr" sz="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référence</a:t>
            </a:r>
            <a:endParaRPr b="1" sz="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Moyenne de la cible </a:t>
            </a:r>
            <a:endParaRPr sz="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4" name="Google Shape;604;g3ba12d0eeb1_0_204"/>
          <p:cNvSpPr/>
          <p:nvPr/>
        </p:nvSpPr>
        <p:spPr>
          <a:xfrm>
            <a:off x="6595459" y="325825"/>
            <a:ext cx="180900" cy="1623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5" name="Google Shape;605;g3ba12d0eeb1_0_204"/>
          <p:cNvSpPr/>
          <p:nvPr/>
        </p:nvSpPr>
        <p:spPr>
          <a:xfrm>
            <a:off x="8004038" y="325825"/>
            <a:ext cx="105000" cy="1623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6" name="Google Shape;606;g3ba12d0eeb1_0_204"/>
          <p:cNvSpPr txBox="1"/>
          <p:nvPr/>
        </p:nvSpPr>
        <p:spPr>
          <a:xfrm>
            <a:off x="8457050" y="246750"/>
            <a:ext cx="545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Valeur </a:t>
            </a:r>
            <a:endParaRPr b="1" sz="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Final </a:t>
            </a:r>
            <a:endParaRPr b="1" sz="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Predite</a:t>
            </a:r>
            <a:endParaRPr b="1" sz="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07" name="Google Shape;607;g3ba12d0eeb1_0_204"/>
          <p:cNvCxnSpPr/>
          <p:nvPr/>
        </p:nvCxnSpPr>
        <p:spPr>
          <a:xfrm rot="10800000">
            <a:off x="8109050" y="385400"/>
            <a:ext cx="330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8" name="Google Shape;608;g3ba12d0eeb1_0_204"/>
          <p:cNvSpPr txBox="1"/>
          <p:nvPr/>
        </p:nvSpPr>
        <p:spPr>
          <a:xfrm>
            <a:off x="3483375" y="1245420"/>
            <a:ext cx="1476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Longitude </a:t>
            </a:r>
            <a:endParaRPr b="1" sz="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Impact sur le modele 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Direction (le "Combien")</a:t>
            </a:r>
            <a:endParaRPr b="1" sz="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Lato"/>
                <a:ea typeface="Lato"/>
                <a:cs typeface="Lato"/>
                <a:sym typeface="Lato"/>
              </a:rPr>
              <a:t>• Vers le bas  flèche rose (augmentation du risque)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Lato"/>
                <a:ea typeface="Lato"/>
                <a:cs typeface="Lato"/>
                <a:sym typeface="Lato"/>
              </a:rPr>
              <a:t>• Vers le haut flèche bleue (réduction du risque)</a:t>
            </a:r>
            <a:r>
              <a:rPr lang="fr" sz="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Valeur réelle</a:t>
            </a:r>
            <a:endParaRPr b="1" sz="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fr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 standardisée) 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 la caractéristique 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pour cet employé précis.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(le "Pourquoi")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09" name="Google Shape;609;g3ba12d0eeb1_0_204"/>
          <p:cNvCxnSpPr/>
          <p:nvPr/>
        </p:nvCxnSpPr>
        <p:spPr>
          <a:xfrm>
            <a:off x="4207700" y="2496145"/>
            <a:ext cx="810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0" name="Google Shape;610;g3ba12d0eeb1_0_204"/>
          <p:cNvSpPr/>
          <p:nvPr/>
        </p:nvSpPr>
        <p:spPr>
          <a:xfrm>
            <a:off x="5016975" y="2410922"/>
            <a:ext cx="292200" cy="1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1" name="Google Shape;611;g3ba12d0eeb1_0_204"/>
          <p:cNvSpPr txBox="1"/>
          <p:nvPr/>
        </p:nvSpPr>
        <p:spPr>
          <a:xfrm>
            <a:off x="6500125" y="3491875"/>
            <a:ext cx="131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Cheminement du </a:t>
            </a:r>
            <a:r>
              <a:rPr b="1" lang="fr" sz="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modèle</a:t>
            </a:r>
            <a:endParaRPr b="1" sz="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12" name="Google Shape;612;g3ba12d0eeb1_0_204"/>
          <p:cNvCxnSpPr/>
          <p:nvPr/>
        </p:nvCxnSpPr>
        <p:spPr>
          <a:xfrm>
            <a:off x="6451750" y="3562420"/>
            <a:ext cx="1535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13" name="Google Shape;613;g3ba12d0eeb1_0_204"/>
          <p:cNvSpPr txBox="1"/>
          <p:nvPr/>
        </p:nvSpPr>
        <p:spPr>
          <a:xfrm>
            <a:off x="3463124" y="3053675"/>
            <a:ext cx="289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Valeur de Shapley</a:t>
            </a:r>
            <a:endParaRPr b="1" sz="800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Lato"/>
                <a:ea typeface="Lato"/>
                <a:cs typeface="Lato"/>
                <a:sym typeface="Lato"/>
              </a:rPr>
              <a:t>Impact mathématique de cette 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latin typeface="Lato"/>
                <a:ea typeface="Lato"/>
                <a:cs typeface="Lato"/>
                <a:sym typeface="Lato"/>
              </a:rPr>
              <a:t>donnée sur la prédiction finale.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Lato"/>
                <a:ea typeface="Lato"/>
                <a:cs typeface="Lato"/>
                <a:sym typeface="Lato"/>
              </a:rPr>
              <a:t>Force avec laquelle chaque information (âge, salaire, heures supp) </a:t>
            </a:r>
            <a:endParaRPr sz="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">
                <a:latin typeface="Lato"/>
                <a:ea typeface="Lato"/>
                <a:cs typeface="Lato"/>
                <a:sym typeface="Lato"/>
              </a:rPr>
              <a:t>pousse l'aiguille vers le 'Départ' ou vers la 'Rétention'.</a:t>
            </a:r>
            <a:endParaRPr sz="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4" name="Google Shape;614;g3ba12d0eeb1_0_204"/>
          <p:cNvSpPr/>
          <p:nvPr/>
        </p:nvSpPr>
        <p:spPr>
          <a:xfrm>
            <a:off x="6610900" y="3183722"/>
            <a:ext cx="292200" cy="1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15" name="Google Shape;615;g3ba12d0eeb1_0_204"/>
          <p:cNvCxnSpPr/>
          <p:nvPr/>
        </p:nvCxnSpPr>
        <p:spPr>
          <a:xfrm>
            <a:off x="4393900" y="3228825"/>
            <a:ext cx="22437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6"/>
          <p:cNvSpPr txBox="1"/>
          <p:nvPr>
            <p:ph type="title"/>
          </p:nvPr>
        </p:nvSpPr>
        <p:spPr>
          <a:xfrm>
            <a:off x="1111250" y="90000"/>
            <a:ext cx="7197600" cy="9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b="0" lang="fr" sz="2100" u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Bilan du projet réalisé</a:t>
            </a:r>
            <a:endParaRPr b="0" sz="21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16"/>
          <p:cNvSpPr txBox="1"/>
          <p:nvPr>
            <p:ph idx="1" type="body"/>
          </p:nvPr>
        </p:nvSpPr>
        <p:spPr>
          <a:xfrm>
            <a:off x="1111250" y="2766400"/>
            <a:ext cx="7978800" cy="17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b="1" lang="fr"/>
              <a:t>🚧</a:t>
            </a:r>
            <a:r>
              <a:rPr b="1" i="0" lang="fr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Les défis techniques rencontrés </a:t>
            </a:r>
            <a:endParaRPr b="1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b="1" lang="fr" sz="1000"/>
              <a:t>Trouver le </a:t>
            </a:r>
            <a:r>
              <a:rPr b="1" lang="fr" sz="1000"/>
              <a:t>moyen</a:t>
            </a:r>
            <a:r>
              <a:rPr b="1" lang="fr" sz="1000"/>
              <a:t> </a:t>
            </a:r>
            <a:r>
              <a:rPr b="1" lang="fr" sz="1000"/>
              <a:t>d'entraîner</a:t>
            </a:r>
            <a:r>
              <a:rPr b="1" lang="fr" sz="1000"/>
              <a:t> un </a:t>
            </a:r>
            <a:r>
              <a:rPr b="1" lang="fr" sz="1000"/>
              <a:t>modèle</a:t>
            </a:r>
            <a:r>
              <a:rPr b="1" lang="fr" sz="1000"/>
              <a:t> </a:t>
            </a:r>
            <a:r>
              <a:rPr b="1" lang="fr" sz="1000"/>
              <a:t> CatBoost</a:t>
            </a: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b="1" lang="fr" sz="1000"/>
              <a:t>Assurer que le features importance soient équivalents dans les notebooks de Modélisation et Interprétation</a:t>
            </a: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b="1" lang="fr" sz="1000"/>
              <a:t>Améliorations notables sur les classes auxiliaires </a:t>
            </a:r>
            <a:r>
              <a:rPr b="1" lang="fr" sz="1000">
                <a:solidFill>
                  <a:srgbClr val="93C47D"/>
                </a:solidFill>
              </a:rPr>
              <a:t>DataCleaner</a:t>
            </a:r>
            <a:r>
              <a:rPr b="1" lang="fr" sz="1000"/>
              <a:t> et </a:t>
            </a:r>
            <a:r>
              <a:rPr b="1" lang="fr" sz="1000">
                <a:solidFill>
                  <a:srgbClr val="B6D7A8"/>
                </a:solidFill>
              </a:rPr>
              <a:t>ClassificationModeler </a:t>
            </a:r>
            <a:r>
              <a:rPr b="1" lang="fr" sz="1000">
                <a:solidFill>
                  <a:srgbClr val="FFFFFF"/>
                </a:solidFill>
              </a:rPr>
              <a:t>mais découvert nouveaux points d'optimisation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22" name="Google Shape;622;p16"/>
          <p:cNvSpPr txBox="1"/>
          <p:nvPr>
            <p:ph idx="1" type="body"/>
          </p:nvPr>
        </p:nvSpPr>
        <p:spPr>
          <a:xfrm>
            <a:off x="1111250" y="664600"/>
            <a:ext cx="74676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5"/>
              <a:buNone/>
            </a:pPr>
            <a:r>
              <a:rPr b="1" lang="fr"/>
              <a:t>💡 RECOMMANDATIONS Administratives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16"/>
          <p:cNvSpPr txBox="1"/>
          <p:nvPr/>
        </p:nvSpPr>
        <p:spPr>
          <a:xfrm>
            <a:off x="1366850" y="1023200"/>
            <a:ext cx="7467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Prévention de l'Épuisement (Priorité Haute)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Action : Mettre en place une alerte RH automatique dès qu'un employé dépasse un certain seuil d'heures supplémentaires sur deux mois consécutifs.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Parcours de Carrière et Promotion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Action : Créer des "points de carrière" obligatoires pour tous les employés n'ayant pas eu de promotion depuis plus de 2 ans.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Protection des Talents Juniors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Action : Lancer un programme de mentorat spécifique pour les employés ayant moins de 5 ans d'expérience totale.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7"/>
          <p:cNvSpPr txBox="1"/>
          <p:nvPr>
            <p:ph type="title"/>
          </p:nvPr>
        </p:nvSpPr>
        <p:spPr>
          <a:xfrm>
            <a:off x="3894120" y="2255040"/>
            <a:ext cx="1355400" cy="633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b="0" lang="fr" sz="2400" u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 b="0" sz="24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17"/>
          <p:cNvSpPr txBox="1"/>
          <p:nvPr>
            <p:ph idx="1" type="body"/>
          </p:nvPr>
        </p:nvSpPr>
        <p:spPr>
          <a:xfrm>
            <a:off x="2862205" y="4327935"/>
            <a:ext cx="34704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b="0" i="0" lang="fr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Rafael CEREZO MARTIN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fr" sz="1200"/>
              <a:t>Janvier</a:t>
            </a:r>
            <a:r>
              <a:rPr b="0" i="0" lang="fr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202</a:t>
            </a:r>
            <a:r>
              <a:rPr lang="fr" sz="1200"/>
              <a:t>6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be20a573bd_0_5"/>
          <p:cNvSpPr txBox="1"/>
          <p:nvPr>
            <p:ph type="title"/>
          </p:nvPr>
        </p:nvSpPr>
        <p:spPr>
          <a:xfrm>
            <a:off x="17273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Mission facultative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635" name="Google Shape;635;g3be20a573bd_0_5"/>
          <p:cNvSpPr txBox="1"/>
          <p:nvPr/>
        </p:nvSpPr>
        <p:spPr>
          <a:xfrm>
            <a:off x="-5865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t/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g3be20a573bd_0_5"/>
          <p:cNvSpPr txBox="1"/>
          <p:nvPr>
            <p:ph type="title"/>
          </p:nvPr>
        </p:nvSpPr>
        <p:spPr>
          <a:xfrm>
            <a:off x="166652" y="356100"/>
            <a:ext cx="3259500" cy="4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Partie 2 - Identifiez les causes d'attrition au sein d'une ESN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Préparation de l'environnement (PostgreSQL)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Création des tables (Le Schéma)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Lecture des fichiers bruts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Ingestion des données vers PostgreSQL 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Méthode</a:t>
            </a:r>
            <a:r>
              <a:rPr b="1" lang="fr" sz="800">
                <a:solidFill>
                  <a:srgbClr val="FFFFFF"/>
                </a:solidFill>
              </a:rPr>
              <a:t> 1.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Création de la Vue "v_master_raw" </a:t>
            </a:r>
            <a:endParaRPr b="1" sz="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Appliquer</a:t>
            </a:r>
            <a:r>
              <a:rPr b="1" lang="fr" sz="800">
                <a:solidFill>
                  <a:srgbClr val="FFFFFF"/>
                </a:solidFill>
              </a:rPr>
              <a:t> Feature engineering (Avec Python) </a:t>
            </a:r>
            <a:endParaRPr b="1" sz="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Consulter causes de attrition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Méthode</a:t>
            </a:r>
            <a:r>
              <a:rPr b="1" lang="fr" sz="800">
                <a:solidFill>
                  <a:srgbClr val="666666"/>
                </a:solidFill>
              </a:rPr>
              <a:t> 2.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Création de la Vue "v_master_clean" </a:t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Appliquer</a:t>
            </a:r>
            <a:r>
              <a:rPr b="1" lang="fr" sz="800">
                <a:solidFill>
                  <a:srgbClr val="666666"/>
                </a:solidFill>
              </a:rPr>
              <a:t> Feature engineering (Avec SQL) </a:t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Consulter causes de attrition</a:t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Top 10 des profils à risque</a:t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</p:txBody>
      </p:sp>
      <p:sp>
        <p:nvSpPr>
          <p:cNvPr id="637" name="Google Shape;637;g3be20a573bd_0_5"/>
          <p:cNvSpPr/>
          <p:nvPr/>
        </p:nvSpPr>
        <p:spPr>
          <a:xfrm>
            <a:off x="3392600" y="71700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Appliquer Feature engineering (Avec Python) </a:t>
            </a:r>
            <a:endParaRPr b="1"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8" name="Google Shape;638;g3be20a573bd_0_5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FCE5CD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9" name="Google Shape;639;g3be20a573bd_0_5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FCE5CD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0" name="Google Shape;640;g3be20a573bd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100" y="107075"/>
            <a:ext cx="3259445" cy="359885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1" name="Google Shape;641;g3be20a573bd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5725" y="4131250"/>
            <a:ext cx="4460601" cy="5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g3be20a573bd_0_5"/>
          <p:cNvSpPr txBox="1"/>
          <p:nvPr/>
        </p:nvSpPr>
        <p:spPr>
          <a:xfrm>
            <a:off x="3426150" y="146300"/>
            <a:ext cx="114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Méthode 1.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3" name="Google Shape;643;g3be20a573bd_0_5"/>
          <p:cNvSpPr txBox="1"/>
          <p:nvPr/>
        </p:nvSpPr>
        <p:spPr>
          <a:xfrm>
            <a:off x="3551200" y="2549025"/>
            <a:ext cx="1158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Appliquer </a:t>
            </a:r>
            <a:endParaRPr b="1" sz="70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 </a:t>
            </a:r>
            <a:endParaRPr b="1" sz="70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(Avec Python) </a:t>
            </a:r>
            <a:endParaRPr b="1" sz="70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44" name="Google Shape;644;g3be20a573bd_0_5"/>
          <p:cNvCxnSpPr/>
          <p:nvPr/>
        </p:nvCxnSpPr>
        <p:spPr>
          <a:xfrm>
            <a:off x="4148050" y="2696225"/>
            <a:ext cx="1006200" cy="6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be20a573bd_0_37"/>
          <p:cNvSpPr txBox="1"/>
          <p:nvPr>
            <p:ph type="title"/>
          </p:nvPr>
        </p:nvSpPr>
        <p:spPr>
          <a:xfrm>
            <a:off x="17273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Mission facultative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650" name="Google Shape;650;g3be20a573bd_0_37"/>
          <p:cNvSpPr txBox="1"/>
          <p:nvPr/>
        </p:nvSpPr>
        <p:spPr>
          <a:xfrm>
            <a:off x="-5865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t/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g3be20a573bd_0_37"/>
          <p:cNvSpPr txBox="1"/>
          <p:nvPr>
            <p:ph type="title"/>
          </p:nvPr>
        </p:nvSpPr>
        <p:spPr>
          <a:xfrm>
            <a:off x="166652" y="356100"/>
            <a:ext cx="3259500" cy="4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FFFFFF"/>
                </a:solidFill>
              </a:rPr>
              <a:t>Partie 2 - Identifiez les causes d'attrition au sein d'une ESN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Préparation de l'environnement (PostgreSQL)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Création des tables (Le Schéma)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Lecture des fichiers bruts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Ingestion des données </a:t>
            </a:r>
            <a:r>
              <a:rPr b="1" lang="fr" sz="800">
                <a:solidFill>
                  <a:srgbClr val="666666"/>
                </a:solidFill>
              </a:rPr>
              <a:t>vers PostgreSQL 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Méthode 1.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Création de la Vue "v_master_raw" </a:t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Appliquer Feature engineering (Avec Python) </a:t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666666"/>
                </a:solidFill>
              </a:rPr>
              <a:t>Consulter causes de attrition</a:t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Méthode 2.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Création de la Vue "v_master_clean" </a:t>
            </a:r>
            <a:endParaRPr b="1" sz="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Appliquer Feature engineering (Avec SQL) </a:t>
            </a:r>
            <a:endParaRPr b="1" sz="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Consulter causes de attrition</a:t>
            </a:r>
            <a:endParaRPr b="1" sz="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Top 10 des profils à risque</a:t>
            </a:r>
            <a:endParaRPr b="1" sz="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900">
              <a:solidFill>
                <a:srgbClr val="FFFFFF"/>
              </a:solidFill>
            </a:endParaRPr>
          </a:p>
        </p:txBody>
      </p:sp>
      <p:sp>
        <p:nvSpPr>
          <p:cNvPr id="652" name="Google Shape;652;g3be20a573bd_0_37"/>
          <p:cNvSpPr/>
          <p:nvPr/>
        </p:nvSpPr>
        <p:spPr>
          <a:xfrm>
            <a:off x="3392600" y="71700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3" name="Google Shape;653;g3be20a573bd_0_37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FCE5CD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4" name="Google Shape;654;g3be20a573bd_0_37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FCE5CD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5" name="Google Shape;655;g3be20a573bd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75" y="4198475"/>
            <a:ext cx="3259500" cy="5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g3be20a573bd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6149" y="419988"/>
            <a:ext cx="3259501" cy="3192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g3be20a573bd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7350" y="1830425"/>
            <a:ext cx="1511450" cy="6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g3be20a573bd_0_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7363" y="3169275"/>
            <a:ext cx="534019" cy="51162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9" name="Google Shape;659;g3be20a573bd_0_37"/>
          <p:cNvSpPr txBox="1"/>
          <p:nvPr/>
        </p:nvSpPr>
        <p:spPr>
          <a:xfrm>
            <a:off x="6671225" y="135500"/>
            <a:ext cx="217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fr" sz="9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Le "Cerveau" (Le Modèle)</a:t>
            </a:r>
            <a:endParaRPr b="1" sz="90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Il a appris à </a:t>
            </a:r>
            <a:r>
              <a:rPr b="1" lang="fr" sz="7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reconnaître les signaux</a:t>
            </a:r>
            <a:r>
              <a:rPr b="1" lang="fr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faibles (heures sup, stagnation, distance) qui précèdent une démission.</a:t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0" name="Google Shape;660;g3be20a573bd_0_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4675" y="730575"/>
            <a:ext cx="1216800" cy="45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1" name="Google Shape;661;g3be20a573bd_0_37"/>
          <p:cNvSpPr txBox="1"/>
          <p:nvPr/>
        </p:nvSpPr>
        <p:spPr>
          <a:xfrm>
            <a:off x="6671225" y="1135625"/>
            <a:ext cx="2170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La "Logique" (SHAP)</a:t>
            </a:r>
            <a:endParaRPr b="1" sz="90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Nous a permis de comprendre l'importance de chaque variable (les coefficients comme 0.58, 0.39, etc.).</a:t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obtient la </a:t>
            </a:r>
            <a:r>
              <a:rPr b="1" lang="fr" sz="7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Formule (SQL)</a:t>
            </a:r>
            <a:endParaRPr b="1" sz="7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2" name="Google Shape;662;g3be20a573bd_0_37"/>
          <p:cNvSpPr txBox="1"/>
          <p:nvPr/>
        </p:nvSpPr>
        <p:spPr>
          <a:xfrm>
            <a:off x="6661963" y="2491350"/>
            <a:ext cx="2402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L'Anticipation (La Vue SQL) </a:t>
            </a:r>
            <a:endParaRPr b="1" sz="90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filtrant v_top_risques sur WHERE target_attrition = 0, on demande à la base de </a:t>
            </a:r>
            <a:r>
              <a:rPr b="1" lang="fr" sz="7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prédire l'avenir </a:t>
            </a:r>
            <a:r>
              <a:rPr b="1" lang="fr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pour des employés qui sont encore dans l'entreprise.</a:t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3" name="Google Shape;663;g3be20a573bd_0_37"/>
          <p:cNvSpPr txBox="1"/>
          <p:nvPr/>
        </p:nvSpPr>
        <p:spPr>
          <a:xfrm>
            <a:off x="3426150" y="90500"/>
            <a:ext cx="1338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Méthode 2.</a:t>
            </a:r>
            <a:endParaRPr b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4" name="Google Shape;664;g3be20a573bd_0_37"/>
          <p:cNvSpPr txBox="1"/>
          <p:nvPr/>
        </p:nvSpPr>
        <p:spPr>
          <a:xfrm>
            <a:off x="3425825" y="2887350"/>
            <a:ext cx="1158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Appliquer </a:t>
            </a:r>
            <a:endParaRPr b="1" sz="70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 </a:t>
            </a:r>
            <a:endParaRPr b="1" sz="70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(Avec SQL) </a:t>
            </a:r>
            <a:endParaRPr b="1" sz="700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5" name="Google Shape;665;g3be20a573bd_0_37"/>
          <p:cNvCxnSpPr/>
          <p:nvPr/>
        </p:nvCxnSpPr>
        <p:spPr>
          <a:xfrm flipH="1" rot="10800000">
            <a:off x="4080950" y="2684025"/>
            <a:ext cx="579600" cy="34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6" name="Google Shape;666;g3be20a573bd_0_37"/>
          <p:cNvSpPr txBox="1"/>
          <p:nvPr/>
        </p:nvSpPr>
        <p:spPr>
          <a:xfrm>
            <a:off x="3462650" y="3855475"/>
            <a:ext cx="55398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============================================================================</a:t>
            </a:r>
            <a:endParaRPr b="1" sz="2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PS C:\Users\Public\IAE_DELL\pra_dell\m4_ocr&gt; </a:t>
            </a:r>
            <a:r>
              <a:rPr b="1" lang="fr" sz="275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make predict</a:t>
            </a:r>
            <a:endParaRPr b="1" sz="275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process_begin: CreateProcess(NULL, which conda, ...) failed.</a:t>
            </a:r>
            <a:endParaRPr b="1" sz="2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Makefile:17: pipe: No error</a:t>
            </a:r>
            <a:endParaRPr b="1" sz="2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5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uv run src/features/build_features.py</a:t>
            </a:r>
            <a:endParaRPr b="1" sz="275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✅ Ingeniería de características completada en la DB.</a:t>
            </a:r>
            <a:endParaRPr b="1" sz="2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5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uv run src/models/predict_model.py</a:t>
            </a:r>
            <a:endParaRPr b="1" sz="275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🚀 Generando predicciones de riesgo en la base de datos...</a:t>
            </a:r>
            <a:endParaRPr b="1" sz="2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✅ Vista 'v_top_risques' (Top 10) actualizada con éxito.</a:t>
            </a:r>
            <a:endParaRPr b="1" sz="27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be20a573bd_0_0"/>
          <p:cNvSpPr txBox="1"/>
          <p:nvPr>
            <p:ph type="title"/>
          </p:nvPr>
        </p:nvSpPr>
        <p:spPr>
          <a:xfrm>
            <a:off x="3894120" y="2255040"/>
            <a:ext cx="13554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b="0" lang="fr" sz="2400" u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 &amp; A</a:t>
            </a:r>
            <a:endParaRPr b="0" sz="24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g3be20a573bd_0_0"/>
          <p:cNvSpPr txBox="1"/>
          <p:nvPr>
            <p:ph idx="1" type="body"/>
          </p:nvPr>
        </p:nvSpPr>
        <p:spPr>
          <a:xfrm>
            <a:off x="2862205" y="4327935"/>
            <a:ext cx="34704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b="0" i="0" lang="fr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Rafael CEREZO MARTIN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fr" sz="1200"/>
              <a:t>Janvier</a:t>
            </a:r>
            <a:r>
              <a:rPr b="0" i="0" lang="fr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202</a:t>
            </a:r>
            <a:r>
              <a:rPr lang="fr" sz="1200"/>
              <a:t>6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"/>
          <p:cNvSpPr/>
          <p:nvPr/>
        </p:nvSpPr>
        <p:spPr>
          <a:xfrm>
            <a:off x="3392600" y="71700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4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EFEFE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4"/>
          <p:cNvSpPr txBox="1"/>
          <p:nvPr>
            <p:ph type="title"/>
          </p:nvPr>
        </p:nvSpPr>
        <p:spPr>
          <a:xfrm>
            <a:off x="56648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Analyse Exploratoire</a:t>
            </a:r>
            <a:endParaRPr b="1"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163" name="Google Shape;163;p4"/>
          <p:cNvSpPr txBox="1"/>
          <p:nvPr/>
        </p:nvSpPr>
        <p:spPr>
          <a:xfrm>
            <a:off x="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fr" sz="6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"/>
          <p:cNvSpPr txBox="1"/>
          <p:nvPr>
            <p:ph type="title"/>
          </p:nvPr>
        </p:nvSpPr>
        <p:spPr>
          <a:xfrm>
            <a:off x="566488" y="356100"/>
            <a:ext cx="2859600" cy="4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ÉTAPE 1 : Nettoyage et exploration des données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1. Compréhension des données 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   (Verification &amp; Audit)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2. </a:t>
            </a:r>
            <a:r>
              <a:rPr b="1" lang="fr" sz="800">
                <a:solidFill>
                  <a:srgbClr val="999999"/>
                </a:solidFill>
              </a:rPr>
              <a:t>Générer</a:t>
            </a:r>
            <a:r>
              <a:rPr b="1" lang="fr" sz="800">
                <a:solidFill>
                  <a:srgbClr val="999999"/>
                </a:solidFill>
              </a:rPr>
              <a:t> des rapports 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    (ydata profiling)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3. Fusion des fichiers  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    (Consolidation avec Merge)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2. </a:t>
            </a:r>
            <a:r>
              <a:rPr b="1" lang="fr" sz="800">
                <a:solidFill>
                  <a:srgbClr val="999999"/>
                </a:solidFill>
              </a:rPr>
              <a:t>Générer</a:t>
            </a:r>
            <a:r>
              <a:rPr b="1" lang="fr" sz="800">
                <a:solidFill>
                  <a:srgbClr val="999999"/>
                </a:solidFill>
              </a:rPr>
              <a:t> rapport de la Consolidation 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    (ydata profiling)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4. Analyse exploratoire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65" name="Google Shape;165;p4"/>
          <p:cNvSpPr txBox="1"/>
          <p:nvPr/>
        </p:nvSpPr>
        <p:spPr>
          <a:xfrm>
            <a:off x="3462650" y="3855475"/>
            <a:ext cx="55398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============================================================================</a:t>
            </a:r>
            <a:endParaRPr b="1" i="0" sz="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Préparation de la cible (Target Cleaning)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# Conversion en binaire pour les calculs (1 = Parti, 0 = Resté)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df_merged['attrition_binary'] = df_merged['a_quitte_l_entreprise'].map({'Oui': 1, 'Non': 0})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print(df_merged['attrition_binary'].describe())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250" y="112850"/>
            <a:ext cx="2745950" cy="3587299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" name="Google Shape;16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62650" y="160325"/>
            <a:ext cx="2008300" cy="9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b9e9e769d4_1_69"/>
          <p:cNvSpPr/>
          <p:nvPr/>
        </p:nvSpPr>
        <p:spPr>
          <a:xfrm>
            <a:off x="3392600" y="71700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g3b9e9e769d4_1_69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EFEFE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g3b9e9e769d4_1_69"/>
          <p:cNvSpPr txBox="1"/>
          <p:nvPr>
            <p:ph type="title"/>
          </p:nvPr>
        </p:nvSpPr>
        <p:spPr>
          <a:xfrm>
            <a:off x="56648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Analyse Exploratoire</a:t>
            </a:r>
            <a:endParaRPr b="1"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175" name="Google Shape;175;g3b9e9e769d4_1_69"/>
          <p:cNvSpPr txBox="1"/>
          <p:nvPr/>
        </p:nvSpPr>
        <p:spPr>
          <a:xfrm>
            <a:off x="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fr" sz="6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3b9e9e769d4_1_69"/>
          <p:cNvSpPr txBox="1"/>
          <p:nvPr>
            <p:ph type="title"/>
          </p:nvPr>
        </p:nvSpPr>
        <p:spPr>
          <a:xfrm>
            <a:off x="566488" y="356100"/>
            <a:ext cx="2859600" cy="4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ÉTAPE 1 : Nettoyage et exploration des données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1. Compréhension des données 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   (Verification &amp; Audit)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2. </a:t>
            </a:r>
            <a:r>
              <a:rPr b="1" lang="fr" sz="800">
                <a:solidFill>
                  <a:srgbClr val="FFFFFF"/>
                </a:solidFill>
              </a:rPr>
              <a:t>Générer</a:t>
            </a:r>
            <a:r>
              <a:rPr b="1" lang="fr" sz="800">
                <a:solidFill>
                  <a:srgbClr val="FFFFFF"/>
                </a:solidFill>
              </a:rPr>
              <a:t> des rapports 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    (ydata profiling)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3. Fusion des fichiers  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    (Consolidation avec Merge)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2. </a:t>
            </a:r>
            <a:r>
              <a:rPr b="1" lang="fr" sz="800">
                <a:solidFill>
                  <a:srgbClr val="999999"/>
                </a:solidFill>
              </a:rPr>
              <a:t>Générer</a:t>
            </a:r>
            <a:r>
              <a:rPr b="1" lang="fr" sz="800">
                <a:solidFill>
                  <a:srgbClr val="999999"/>
                </a:solidFill>
              </a:rPr>
              <a:t> rapport de la Consolidation 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    (ydata profiling)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4. Analyse exploratoire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77" name="Google Shape;177;g3b9e9e769d4_1_69"/>
          <p:cNvSpPr txBox="1"/>
          <p:nvPr/>
        </p:nvSpPr>
        <p:spPr>
          <a:xfrm>
            <a:off x="3462650" y="3855475"/>
            <a:ext cx="55398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===========================================================================</a:t>
            </a:r>
            <a:r>
              <a:rPr b="1" i="0" lang="fr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endParaRPr b="1" i="0" sz="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print(f"🚀 Génération du rapport : {title}...")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profile = ProfileReport(df, title=title, explorative=True, html={"style": {"full_width": True}})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profile.to_file(report_path)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print(f"✨ Sauvegardé : {report_path}")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g3b9e9e769d4_1_69"/>
          <p:cNvSpPr txBox="1"/>
          <p:nvPr/>
        </p:nvSpPr>
        <p:spPr>
          <a:xfrm>
            <a:off x="3493613" y="1186278"/>
            <a:ext cx="1615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85225" lIns="85225" spcFirstLastPara="1" rIns="85225" wrap="square" tIns="852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5"/>
              <a:buFont typeface="Arial"/>
              <a:buNone/>
            </a:pPr>
            <a:r>
              <a:rPr b="1" lang="fr" sz="838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Profiling - extrait_sirh.csv</a:t>
            </a:r>
            <a:endParaRPr b="0" i="0" sz="83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g3b9e9e769d4_1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2723" y="1492415"/>
            <a:ext cx="1676833" cy="1186242"/>
          </a:xfrm>
          <a:prstGeom prst="rect">
            <a:avLst/>
          </a:prstGeom>
          <a:solidFill>
            <a:srgbClr val="FFFFFF"/>
          </a:solidFill>
          <a:ln cap="flat" cmpd="sng" w="6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0" name="Google Shape;180;g3b9e9e769d4_1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8245" y="1492415"/>
            <a:ext cx="1707566" cy="115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3b9e9e769d4_1_69"/>
          <p:cNvSpPr txBox="1"/>
          <p:nvPr/>
        </p:nvSpPr>
        <p:spPr>
          <a:xfrm>
            <a:off x="5304502" y="1186278"/>
            <a:ext cx="1615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85225" lIns="85225" spcFirstLastPara="1" rIns="85225" wrap="square" tIns="852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38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Profiling - extrait_eval.csv</a:t>
            </a:r>
            <a:endParaRPr b="1" sz="838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Google Shape;182;g3b9e9e769d4_1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4123" y="1492415"/>
            <a:ext cx="1778733" cy="120024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3b9e9e769d4_1_69"/>
          <p:cNvSpPr txBox="1"/>
          <p:nvPr/>
        </p:nvSpPr>
        <p:spPr>
          <a:xfrm>
            <a:off x="7084481" y="1186278"/>
            <a:ext cx="19179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85225" lIns="85225" spcFirstLastPara="1" rIns="85225" wrap="square" tIns="852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38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Profiling - extrait_sondage.csv</a:t>
            </a:r>
            <a:endParaRPr b="1" sz="838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g3b9e9e769d4_1_69"/>
          <p:cNvSpPr txBox="1"/>
          <p:nvPr/>
        </p:nvSpPr>
        <p:spPr>
          <a:xfrm>
            <a:off x="4822425" y="5250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latin typeface="Montserrat"/>
                <a:ea typeface="Montserrat"/>
                <a:cs typeface="Montserrat"/>
                <a:sym typeface="Montserrat"/>
              </a:rPr>
              <a:t>Générer</a:t>
            </a:r>
            <a:r>
              <a:rPr b="1" lang="fr" sz="1100">
                <a:latin typeface="Montserrat"/>
                <a:ea typeface="Montserrat"/>
                <a:cs typeface="Montserrat"/>
                <a:sym typeface="Montserrat"/>
              </a:rPr>
              <a:t> des rapports (ydata profiling)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b9e9e769d4_0_0"/>
          <p:cNvSpPr/>
          <p:nvPr/>
        </p:nvSpPr>
        <p:spPr>
          <a:xfrm>
            <a:off x="3392600" y="71700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g3b9e9e769d4_0_0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EFEFE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g3b9e9e769d4_0_0"/>
          <p:cNvSpPr txBox="1"/>
          <p:nvPr>
            <p:ph type="title"/>
          </p:nvPr>
        </p:nvSpPr>
        <p:spPr>
          <a:xfrm>
            <a:off x="56648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Analyse Exploratoire</a:t>
            </a:r>
            <a:endParaRPr b="1"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192" name="Google Shape;192;g3b9e9e769d4_0_0"/>
          <p:cNvSpPr txBox="1"/>
          <p:nvPr/>
        </p:nvSpPr>
        <p:spPr>
          <a:xfrm>
            <a:off x="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fr" sz="6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3b9e9e769d4_0_0"/>
          <p:cNvSpPr txBox="1"/>
          <p:nvPr>
            <p:ph type="title"/>
          </p:nvPr>
        </p:nvSpPr>
        <p:spPr>
          <a:xfrm>
            <a:off x="566488" y="356100"/>
            <a:ext cx="2859600" cy="4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ÉTAPE 1 : Nettoyage et exploration des données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1. Compréhension des données 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   (Verification &amp; Audit)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2. Générer des rapports 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    (ydata profiling)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3. Fusion des fichiers  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    (Consolidation avec Merge)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2. Générer rapport de la Consolidation 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    (ydata profiling)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4. Analyse exploratoire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600">
              <a:solidFill>
                <a:schemeClr val="lt1"/>
              </a:solidFill>
            </a:endParaRPr>
          </a:p>
        </p:txBody>
      </p:sp>
      <p:sp>
        <p:nvSpPr>
          <p:cNvPr id="194" name="Google Shape;194;g3b9e9e769d4_0_0"/>
          <p:cNvSpPr txBox="1"/>
          <p:nvPr/>
        </p:nvSpPr>
        <p:spPr>
          <a:xfrm>
            <a:off x="3658675" y="3855475"/>
            <a:ext cx="14103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count    1470.000000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mean     1024.865306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std       602.024335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min         1.000000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25%       491.250000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50%      1020.500000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75%      1555.750000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max      2068.000000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Name: id_employee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5" name="Google Shape;195;g3b9e9e769d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450" y="356100"/>
            <a:ext cx="5539800" cy="2388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3b9e9e769d4_0_0"/>
          <p:cNvSpPr txBox="1"/>
          <p:nvPr/>
        </p:nvSpPr>
        <p:spPr>
          <a:xfrm>
            <a:off x="5288400" y="3855475"/>
            <a:ext cx="14103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count    1470.000000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mean     1024.865306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std       602.024335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min         1.000000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25%       491.250000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50%      1020.500000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75%      1555.750000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max      2068.000000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Name: code_sondage </a:t>
            </a:r>
            <a:endParaRPr b="1" i="0" sz="9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g3b9e9e769d4_0_0"/>
          <p:cNvSpPr txBox="1"/>
          <p:nvPr/>
        </p:nvSpPr>
        <p:spPr>
          <a:xfrm>
            <a:off x="7086150" y="3855475"/>
            <a:ext cx="14103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count  1470.000000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mean   1024.865306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std     602.024335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min       1.000000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25%     491.250000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50%    1020.500000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75%    1555.750000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max    2068.000000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Name: eval_numeric 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8" name="Google Shape;198;g3b9e9e769d4_0_0"/>
          <p:cNvSpPr txBox="1"/>
          <p:nvPr/>
        </p:nvSpPr>
        <p:spPr>
          <a:xfrm>
            <a:off x="3532700" y="2828625"/>
            <a:ext cx="54573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============================================================================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Données perdues lors de la fusion en df_temp : 0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Données perdues lors de la fusion en df_merged : 0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✅ Fusion terminée. Dimensions finales : (1470, 35)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b9e9e769d4_1_90"/>
          <p:cNvSpPr/>
          <p:nvPr/>
        </p:nvSpPr>
        <p:spPr>
          <a:xfrm>
            <a:off x="3392600" y="71700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g3b9e9e769d4_1_90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EFEFE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g3b9e9e769d4_1_90"/>
          <p:cNvSpPr txBox="1"/>
          <p:nvPr>
            <p:ph type="title"/>
          </p:nvPr>
        </p:nvSpPr>
        <p:spPr>
          <a:xfrm>
            <a:off x="56648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Analyse Exploratoire</a:t>
            </a:r>
            <a:endParaRPr b="1"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206" name="Google Shape;206;g3b9e9e769d4_1_90"/>
          <p:cNvSpPr txBox="1"/>
          <p:nvPr/>
        </p:nvSpPr>
        <p:spPr>
          <a:xfrm>
            <a:off x="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fr" sz="6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3b9e9e769d4_1_90"/>
          <p:cNvSpPr txBox="1"/>
          <p:nvPr>
            <p:ph type="title"/>
          </p:nvPr>
        </p:nvSpPr>
        <p:spPr>
          <a:xfrm>
            <a:off x="566488" y="356100"/>
            <a:ext cx="2859600" cy="4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ÉTAPE 1 : Nettoyage et exploration des données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1. Compréhension des données 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   (Verification &amp; Audit)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2. </a:t>
            </a:r>
            <a:r>
              <a:rPr b="1" lang="fr" sz="800">
                <a:solidFill>
                  <a:srgbClr val="999999"/>
                </a:solidFill>
              </a:rPr>
              <a:t>Générer</a:t>
            </a:r>
            <a:r>
              <a:rPr b="1" lang="fr" sz="800">
                <a:solidFill>
                  <a:srgbClr val="999999"/>
                </a:solidFill>
              </a:rPr>
              <a:t> des rapports 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    (ydata profiling)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3. Fusion des fichiers  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    (Consolidation avec Merge)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2. </a:t>
            </a:r>
            <a:r>
              <a:rPr b="1" lang="fr" sz="800">
                <a:solidFill>
                  <a:srgbClr val="FFFFFF"/>
                </a:solidFill>
              </a:rPr>
              <a:t>Générer</a:t>
            </a:r>
            <a:r>
              <a:rPr b="1" lang="fr" sz="800">
                <a:solidFill>
                  <a:srgbClr val="FFFFFF"/>
                </a:solidFill>
              </a:rPr>
              <a:t> rapport de la Consolidation 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    (ydata profiling)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4. Analyse exploratoire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8" name="Google Shape;208;g3b9e9e769d4_1_90"/>
          <p:cNvSpPr txBox="1"/>
          <p:nvPr/>
        </p:nvSpPr>
        <p:spPr>
          <a:xfrm>
            <a:off x="3462650" y="3855475"/>
            <a:ext cx="55398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============================================================================</a:t>
            </a:r>
            <a:endParaRPr b="1" i="0" sz="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print(f"🚀 Génération du rapport : {title}...")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profile = ProfileReport(df, title=title, explorative=True, html={"style": {"full_width": True}})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profile.to_file(report_path)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print(f"✨ Sauvegardé : {report_path}")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g3b9e9e769d4_1_90"/>
          <p:cNvSpPr txBox="1"/>
          <p:nvPr/>
        </p:nvSpPr>
        <p:spPr>
          <a:xfrm>
            <a:off x="4278650" y="420000"/>
            <a:ext cx="38265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85225" lIns="85225" spcFirstLastPara="1" rIns="85225" wrap="square" tIns="852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5"/>
              <a:buFont typeface="Arial"/>
              <a:buNone/>
            </a:pPr>
            <a:r>
              <a:rPr b="1" lang="fr" sz="838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Profiling - </a:t>
            </a:r>
            <a:r>
              <a:rPr b="1" lang="fr" sz="838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Analyse Globale TechNova - Dataset Fusionné</a:t>
            </a:r>
            <a:endParaRPr b="0" i="0" sz="83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3b9e9e769d4_1_90"/>
          <p:cNvSpPr txBox="1"/>
          <p:nvPr/>
        </p:nvSpPr>
        <p:spPr>
          <a:xfrm>
            <a:off x="4044500" y="160950"/>
            <a:ext cx="437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latin typeface="Montserrat"/>
                <a:ea typeface="Montserrat"/>
                <a:cs typeface="Montserrat"/>
                <a:sym typeface="Montserrat"/>
              </a:rPr>
              <a:t>Générer rapport de la Consolidation </a:t>
            </a:r>
            <a:r>
              <a:rPr b="1" lang="fr" sz="1100">
                <a:latin typeface="Montserrat"/>
                <a:ea typeface="Montserrat"/>
                <a:cs typeface="Montserrat"/>
                <a:sym typeface="Montserrat"/>
              </a:rPr>
              <a:t> (ydata profiling)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1" name="Google Shape;211;g3b9e9e769d4_1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8575" y="702050"/>
            <a:ext cx="3826441" cy="2987299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b9e9e769d4_1_10"/>
          <p:cNvSpPr/>
          <p:nvPr/>
        </p:nvSpPr>
        <p:spPr>
          <a:xfrm>
            <a:off x="3392600" y="71700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g3b9e9e769d4_1_10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EFEFE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g3b9e9e769d4_1_10"/>
          <p:cNvSpPr txBox="1"/>
          <p:nvPr>
            <p:ph type="title"/>
          </p:nvPr>
        </p:nvSpPr>
        <p:spPr>
          <a:xfrm>
            <a:off x="56648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Analyse Exploratoire</a:t>
            </a:r>
            <a:endParaRPr b="1"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219" name="Google Shape;219;g3b9e9e769d4_1_10"/>
          <p:cNvSpPr txBox="1"/>
          <p:nvPr/>
        </p:nvSpPr>
        <p:spPr>
          <a:xfrm>
            <a:off x="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fr" sz="6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3b9e9e769d4_1_10"/>
          <p:cNvSpPr txBox="1"/>
          <p:nvPr>
            <p:ph type="title"/>
          </p:nvPr>
        </p:nvSpPr>
        <p:spPr>
          <a:xfrm>
            <a:off x="566488" y="356100"/>
            <a:ext cx="2859600" cy="4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ÉTAPE 1 : Nettoyage et exploration des données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1. Compréhension des données 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   (Verification &amp; Audit)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2. Générer des rapports 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    (ydata profiling)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3. Fusion des fichiers  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    (Consolidation avec Merge)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2. Générer rapport de la Consolidation 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    (ydata profiling)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4. Analyse exploratoire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600">
              <a:solidFill>
                <a:schemeClr val="lt1"/>
              </a:solidFill>
            </a:endParaRPr>
          </a:p>
        </p:txBody>
      </p:sp>
      <p:sp>
        <p:nvSpPr>
          <p:cNvPr id="221" name="Google Shape;221;g3b9e9e769d4_1_10"/>
          <p:cNvSpPr txBox="1"/>
          <p:nvPr/>
        </p:nvSpPr>
        <p:spPr>
          <a:xfrm>
            <a:off x="3462650" y="3855475"/>
            <a:ext cx="55398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============================================================================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Exemple : Distribution du revenu mensuel par statut d'attrition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plt.figure(figsize=(10, 6))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sns.kdeplot(data=df_merged, x='revenu_mensuel', hue='a_quitte_l_entreprise', fill=True)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plt.title('Distribution des revenus : Restants vs Démissionnaires')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plt.show()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2" name="Google Shape;222;g3b9e9e769d4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901" y="283188"/>
            <a:ext cx="5323024" cy="3246629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b9e9e769d4_1_34"/>
          <p:cNvSpPr/>
          <p:nvPr/>
        </p:nvSpPr>
        <p:spPr>
          <a:xfrm>
            <a:off x="3392600" y="71700"/>
            <a:ext cx="5679900" cy="3669600"/>
          </a:xfrm>
          <a:prstGeom prst="roundRect">
            <a:avLst>
              <a:gd fmla="val 1858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300">
              <a:highlight>
                <a:srgbClr val="FFFFFF"/>
              </a:highlight>
            </a:endParaRPr>
          </a:p>
        </p:txBody>
      </p:sp>
      <p:sp>
        <p:nvSpPr>
          <p:cNvPr id="228" name="Google Shape;228;g3b9e9e769d4_1_34"/>
          <p:cNvSpPr/>
          <p:nvPr/>
        </p:nvSpPr>
        <p:spPr>
          <a:xfrm>
            <a:off x="3392600" y="3799675"/>
            <a:ext cx="5679900" cy="1257900"/>
          </a:xfrm>
          <a:prstGeom prst="roundRect">
            <a:avLst>
              <a:gd fmla="val 3347" name="adj"/>
            </a:avLst>
          </a:prstGeom>
          <a:solidFill>
            <a:srgbClr val="EFEFE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g3b9e9e769d4_1_34"/>
          <p:cNvSpPr txBox="1"/>
          <p:nvPr>
            <p:ph type="title"/>
          </p:nvPr>
        </p:nvSpPr>
        <p:spPr>
          <a:xfrm>
            <a:off x="566488" y="0"/>
            <a:ext cx="2634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fr" sz="1600"/>
              <a:t>Analyse Exploratoire</a:t>
            </a:r>
            <a:endParaRPr b="1"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230" name="Google Shape;230;g3b9e9e769d4_1_34"/>
          <p:cNvSpPr txBox="1"/>
          <p:nvPr/>
        </p:nvSpPr>
        <p:spPr>
          <a:xfrm>
            <a:off x="0" y="0"/>
            <a:ext cx="374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i="0" lang="fr" sz="6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 i="0" sz="6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3b9e9e769d4_1_34"/>
          <p:cNvSpPr txBox="1"/>
          <p:nvPr>
            <p:ph type="title"/>
          </p:nvPr>
        </p:nvSpPr>
        <p:spPr>
          <a:xfrm>
            <a:off x="566488" y="356100"/>
            <a:ext cx="2859600" cy="4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ÉTAPE 1 : Nettoyage et exploration des données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1. Compréhension des données 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   (Verification &amp; Audit)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2. Générer des rapports 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    (ydata profiling)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3. Fusion des fichiers  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    (Consolidation avec Merge)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2. Générer rapport de la Consolidation 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999999"/>
                </a:solidFill>
              </a:rPr>
              <a:t>    (ydata profiling)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rgbClr val="FFFFFF"/>
                </a:solidFill>
              </a:rPr>
              <a:t>4. Analyse exploratoire</a:t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Montserrat"/>
              <a:buNone/>
            </a:pPr>
            <a:r>
              <a:t/>
            </a:r>
            <a:endParaRPr b="1" sz="600">
              <a:solidFill>
                <a:schemeClr val="lt1"/>
              </a:solidFill>
            </a:endParaRPr>
          </a:p>
        </p:txBody>
      </p:sp>
      <p:sp>
        <p:nvSpPr>
          <p:cNvPr id="232" name="Google Shape;232;g3b9e9e769d4_1_34"/>
          <p:cNvSpPr txBox="1"/>
          <p:nvPr/>
        </p:nvSpPr>
        <p:spPr>
          <a:xfrm>
            <a:off x="3462650" y="3855475"/>
            <a:ext cx="55398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fr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============================================================================</a:t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plt.figure(figsize=(10, 6))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sns.boxplot(data=df_merged, x='a_quitte_l_entreprise', y='revenu_mensuel')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plt.title('Comparaison des revenus mensuels : Restants vs Démissionnaires')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plt.xlabel('A quitté l\'entreprise ?')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plt.ylabel('Revenu Mensuel (€)')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plt.show()</a:t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3" name="Google Shape;233;g3b9e9e769d4_1_34"/>
          <p:cNvSpPr txBox="1"/>
          <p:nvPr/>
        </p:nvSpPr>
        <p:spPr>
          <a:xfrm>
            <a:off x="4696025" y="1400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fr" sz="1300">
                <a:highlight>
                  <a:srgbClr val="FFFFFF"/>
                </a:highlight>
              </a:rPr>
              <a:t>Visualisations Comparatives </a:t>
            </a:r>
            <a:endParaRPr b="1" sz="1300">
              <a:highlight>
                <a:srgbClr val="FFFFFF"/>
              </a:highlight>
            </a:endParaRPr>
          </a:p>
        </p:txBody>
      </p:sp>
      <p:pic>
        <p:nvPicPr>
          <p:cNvPr id="234" name="Google Shape;234;g3b9e9e769d4_1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2650" y="1251044"/>
            <a:ext cx="2031398" cy="1273099"/>
          </a:xfrm>
          <a:prstGeom prst="rect">
            <a:avLst/>
          </a:prstGeom>
          <a:solidFill>
            <a:srgbClr val="FFFFFF"/>
          </a:solidFill>
          <a:ln cap="flat" cmpd="sng" w="93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5" name="Google Shape;235;g3b9e9e769d4_1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0390" y="1230166"/>
            <a:ext cx="1694731" cy="1319109"/>
          </a:xfrm>
          <a:prstGeom prst="rect">
            <a:avLst/>
          </a:prstGeom>
          <a:solidFill>
            <a:srgbClr val="FFFFFF"/>
          </a:solidFill>
          <a:ln cap="flat" cmpd="sng" w="93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6" name="Google Shape;236;g3b9e9e769d4_1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1464" y="1232286"/>
            <a:ext cx="1694730" cy="1314864"/>
          </a:xfrm>
          <a:prstGeom prst="rect">
            <a:avLst/>
          </a:prstGeom>
          <a:solidFill>
            <a:srgbClr val="FFFFFF"/>
          </a:solidFill>
          <a:ln cap="flat" cmpd="sng" w="93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7" name="Google Shape;237;g3b9e9e769d4_1_34"/>
          <p:cNvSpPr txBox="1"/>
          <p:nvPr/>
        </p:nvSpPr>
        <p:spPr>
          <a:xfrm>
            <a:off x="3462652" y="907250"/>
            <a:ext cx="1823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100" lIns="68100" spcFirstLastPara="1" rIns="68100" wrap="square" tIns="6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7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 facteur financier </a:t>
            </a:r>
            <a:endParaRPr b="1" sz="67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7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(Revenu mensuel)</a:t>
            </a:r>
            <a:endParaRPr b="1" sz="67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g3b9e9e769d4_1_34"/>
          <p:cNvSpPr txBox="1"/>
          <p:nvPr/>
        </p:nvSpPr>
        <p:spPr>
          <a:xfrm>
            <a:off x="5494050" y="886375"/>
            <a:ext cx="16947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100" lIns="68100" spcFirstLastPara="1" rIns="68100" wrap="square" tIns="6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7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L'équilibre Vie Pro / Vie Perso </a:t>
            </a:r>
            <a:endParaRPr b="1" sz="67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7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(Satisfaction)</a:t>
            </a:r>
            <a:endParaRPr b="1" sz="67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7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g3b9e9e769d4_1_34"/>
          <p:cNvSpPr txBox="1"/>
          <p:nvPr/>
        </p:nvSpPr>
        <p:spPr>
          <a:xfrm>
            <a:off x="7261475" y="907250"/>
            <a:ext cx="16947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100" lIns="68100" spcFirstLastPara="1" rIns="68100" wrap="square" tIns="6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7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L'impact des longues </a:t>
            </a:r>
            <a:r>
              <a:rPr b="1" lang="fr" sz="67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journées</a:t>
            </a:r>
            <a:endParaRPr b="1" sz="67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7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(Heures Supplémentaires)</a:t>
            </a:r>
            <a:endParaRPr b="1" sz="67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7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g3b9e9e769d4_1_34"/>
          <p:cNvSpPr txBox="1"/>
          <p:nvPr/>
        </p:nvSpPr>
        <p:spPr>
          <a:xfrm>
            <a:off x="3524052" y="2642000"/>
            <a:ext cx="18234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100" lIns="68100" spcFirstLastPara="1" rIns="68100" wrap="square" tIns="6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7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 salaire est-il le facteur principal ?</a:t>
            </a:r>
            <a:endParaRPr b="1" sz="67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g3b9e9e769d4_1_34"/>
          <p:cNvSpPr txBox="1"/>
          <p:nvPr/>
        </p:nvSpPr>
        <p:spPr>
          <a:xfrm>
            <a:off x="5347450" y="2853325"/>
            <a:ext cx="21375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100" lIns="68100" spcFirstLastPara="1" rIns="68100" wrap="square" tIns="6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7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culture d'entreprise est-elle en cause ?</a:t>
            </a:r>
            <a:endParaRPr b="1" sz="67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g3b9e9e769d4_1_34"/>
          <p:cNvSpPr txBox="1"/>
          <p:nvPr/>
        </p:nvSpPr>
        <p:spPr>
          <a:xfrm>
            <a:off x="6684300" y="3326500"/>
            <a:ext cx="22719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100" lIns="68100" spcFirstLastPara="1" rIns="68100" wrap="square" tIns="68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7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Les heures </a:t>
            </a:r>
            <a:r>
              <a:rPr b="1" lang="fr" sz="67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supplémentaires</a:t>
            </a:r>
            <a:r>
              <a:rPr b="1" lang="fr" sz="67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afecten le </a:t>
            </a:r>
            <a:r>
              <a:rPr b="1" lang="fr" sz="67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départ</a:t>
            </a:r>
            <a:r>
              <a:rPr b="1" lang="fr" sz="67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?</a:t>
            </a:r>
            <a:endParaRPr b="1" sz="67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